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Light" charset="1" panose="00000000000000000000"/>
      <p:regular r:id="rId14"/>
    </p:embeddedFont>
    <p:embeddedFont>
      <p:font typeface="Garet Ultra-Bold" charset="1" panose="00000000000000000000"/>
      <p:regular r:id="rId15"/>
    </p:embeddedFont>
    <p:embeddedFont>
      <p:font typeface="Garet Ultra-Bold Italics" charset="1" panose="00000000000000000000"/>
      <p:regular r:id="rId16"/>
    </p:embeddedFont>
    <p:embeddedFont>
      <p:font typeface="Garet Heavy" charset="1" panose="00000000000000000000"/>
      <p:regular r:id="rId17"/>
    </p:embeddedFont>
    <p:embeddedFont>
      <p:font typeface="Garet Heavy Italics" charset="1" panose="00000000000000000000"/>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Open Sans Light" charset="1" panose="020B0306030504020204"/>
      <p:regular r:id="rId23"/>
    </p:embeddedFont>
    <p:embeddedFont>
      <p:font typeface="Open Sans Light Italics" charset="1" panose="020B0306030504020204"/>
      <p:regular r:id="rId24"/>
    </p:embeddedFont>
    <p:embeddedFont>
      <p:font typeface="Open Sans Ultra-Bold" charset="1" panose="00000000000000000000"/>
      <p:regular r:id="rId25"/>
    </p:embeddedFont>
    <p:embeddedFont>
      <p:font typeface="Open Sans Ultra-Bold Italic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slides/slide25.xml" Type="http://schemas.openxmlformats.org/officeDocument/2006/relationships/slide"/><Relationship Id="rId52" Target="slides/slide26.xml" Type="http://schemas.openxmlformats.org/officeDocument/2006/relationships/slide"/><Relationship Id="rId53" Target="slides/slide27.xml" Type="http://schemas.openxmlformats.org/officeDocument/2006/relationships/slide"/><Relationship Id="rId54" Target="slides/slide28.xml" Type="http://schemas.openxmlformats.org/officeDocument/2006/relationships/slide"/><Relationship Id="rId55" Target="slides/slide2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png" Type="http://schemas.openxmlformats.org/officeDocument/2006/relationships/image"/><Relationship Id="rId5"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6.jpeg" Type="http://schemas.openxmlformats.org/officeDocument/2006/relationships/image"/><Relationship Id="rId7" Target="../media/image1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6.jpeg" Type="http://schemas.openxmlformats.org/officeDocument/2006/relationships/image"/><Relationship Id="rId7" Target="../media/image1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5.png" Type="http://schemas.openxmlformats.org/officeDocument/2006/relationships/image"/><Relationship Id="rId5" Target="../media/image3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4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4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6.jpeg" Type="http://schemas.openxmlformats.org/officeDocument/2006/relationships/image"/><Relationship Id="rId7" Target="../media/image5.png" Type="http://schemas.openxmlformats.org/officeDocument/2006/relationships/image"/><Relationship Id="rId8"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6.jpeg" Type="http://schemas.openxmlformats.org/officeDocument/2006/relationships/image"/><Relationship Id="rId7"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6.jpeg" Type="http://schemas.openxmlformats.org/officeDocument/2006/relationships/image"/><Relationship Id="rId7"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5D3D"/>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170213" y="4918177"/>
            <a:ext cx="5395375" cy="6691938"/>
          </a:xfrm>
          <a:custGeom>
            <a:avLst/>
            <a:gdLst/>
            <a:ahLst/>
            <a:cxnLst/>
            <a:rect r="r" b="b" t="t" l="l"/>
            <a:pathLst>
              <a:path h="6691938" w="5395375">
                <a:moveTo>
                  <a:pt x="0" y="0"/>
                </a:moveTo>
                <a:lnTo>
                  <a:pt x="5395374" y="0"/>
                </a:lnTo>
                <a:lnTo>
                  <a:pt x="5395374" y="6691938"/>
                </a:lnTo>
                <a:lnTo>
                  <a:pt x="0" y="6691938"/>
                </a:lnTo>
                <a:lnTo>
                  <a:pt x="0" y="0"/>
                </a:lnTo>
                <a:close/>
              </a:path>
            </a:pathLst>
          </a:custGeom>
          <a:blipFill>
            <a:blip r:embed="rId2"/>
            <a:stretch>
              <a:fillRect l="0" t="0" r="0" b="0"/>
            </a:stretch>
          </a:blipFill>
        </p:spPr>
      </p:sp>
      <p:grpSp>
        <p:nvGrpSpPr>
          <p:cNvPr name="Group 3" id="3"/>
          <p:cNvGrpSpPr/>
          <p:nvPr/>
        </p:nvGrpSpPr>
        <p:grpSpPr>
          <a:xfrm rot="0">
            <a:off x="5475756" y="4249131"/>
            <a:ext cx="7774496" cy="1157887"/>
            <a:chOff x="0" y="0"/>
            <a:chExt cx="2728725" cy="406400"/>
          </a:xfrm>
        </p:grpSpPr>
        <p:sp>
          <p:nvSpPr>
            <p:cNvPr name="Freeform 4" id="4"/>
            <p:cNvSpPr/>
            <p:nvPr/>
          </p:nvSpPr>
          <p:spPr>
            <a:xfrm flipH="false" flipV="false" rot="0">
              <a:off x="0" y="0"/>
              <a:ext cx="2728725" cy="406400"/>
            </a:xfrm>
            <a:custGeom>
              <a:avLst/>
              <a:gdLst/>
              <a:ahLst/>
              <a:cxnLst/>
              <a:rect r="r" b="b" t="t" l="l"/>
              <a:pathLst>
                <a:path h="406400" w="2728725">
                  <a:moveTo>
                    <a:pt x="2525525" y="0"/>
                  </a:moveTo>
                  <a:cubicBezTo>
                    <a:pt x="2637749" y="0"/>
                    <a:pt x="2728725" y="90976"/>
                    <a:pt x="2728725" y="203200"/>
                  </a:cubicBezTo>
                  <a:cubicBezTo>
                    <a:pt x="2728725" y="315424"/>
                    <a:pt x="2637749" y="406400"/>
                    <a:pt x="2525525"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38100"/>
              <a:ext cx="2728725"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300428" y="2588253"/>
            <a:ext cx="5687144" cy="1157887"/>
            <a:chOff x="0" y="0"/>
            <a:chExt cx="1996097" cy="406400"/>
          </a:xfrm>
        </p:grpSpPr>
        <p:sp>
          <p:nvSpPr>
            <p:cNvPr name="Freeform 7" id="7"/>
            <p:cNvSpPr/>
            <p:nvPr/>
          </p:nvSpPr>
          <p:spPr>
            <a:xfrm flipH="false" flipV="false" rot="0">
              <a:off x="0" y="0"/>
              <a:ext cx="1996097" cy="406400"/>
            </a:xfrm>
            <a:custGeom>
              <a:avLst/>
              <a:gdLst/>
              <a:ahLst/>
              <a:cxnLst/>
              <a:rect r="r" b="b" t="t" l="l"/>
              <a:pathLst>
                <a:path h="406400" w="1996097">
                  <a:moveTo>
                    <a:pt x="1792897" y="0"/>
                  </a:moveTo>
                  <a:cubicBezTo>
                    <a:pt x="1905122" y="0"/>
                    <a:pt x="1996097" y="90976"/>
                    <a:pt x="1996097" y="203200"/>
                  </a:cubicBezTo>
                  <a:cubicBezTo>
                    <a:pt x="1996097" y="315424"/>
                    <a:pt x="1905122" y="406400"/>
                    <a:pt x="179289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66675" cap="sq">
              <a:solidFill>
                <a:srgbClr val="FFFFFF"/>
              </a:solidFill>
              <a:prstDash val="solid"/>
              <a:miter/>
            </a:ln>
          </p:spPr>
        </p:sp>
        <p:sp>
          <p:nvSpPr>
            <p:cNvPr name="TextBox 8" id="8"/>
            <p:cNvSpPr txBox="true"/>
            <p:nvPr/>
          </p:nvSpPr>
          <p:spPr>
            <a:xfrm>
              <a:off x="0" y="-38100"/>
              <a:ext cx="1996097"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9756" y="449756"/>
            <a:ext cx="1157887" cy="115788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FFFF"/>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2" id="12"/>
          <p:cNvSpPr/>
          <p:nvPr/>
        </p:nvSpPr>
        <p:spPr>
          <a:xfrm flipH="false" flipV="false" rot="0">
            <a:off x="488216" y="478691"/>
            <a:ext cx="1100017" cy="1100017"/>
          </a:xfrm>
          <a:custGeom>
            <a:avLst/>
            <a:gdLst/>
            <a:ahLst/>
            <a:cxnLst/>
            <a:rect r="r" b="b" t="t" l="l"/>
            <a:pathLst>
              <a:path h="1100017" w="1100017">
                <a:moveTo>
                  <a:pt x="0" y="0"/>
                </a:moveTo>
                <a:lnTo>
                  <a:pt x="1100018" y="0"/>
                </a:lnTo>
                <a:lnTo>
                  <a:pt x="1100018" y="1100018"/>
                </a:lnTo>
                <a:lnTo>
                  <a:pt x="0" y="11000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a:grpSpLocks noChangeAspect="true"/>
          </p:cNvGrpSpPr>
          <p:nvPr/>
        </p:nvGrpSpPr>
        <p:grpSpPr>
          <a:xfrm rot="-1458264">
            <a:off x="5066935" y="6037816"/>
            <a:ext cx="3152197" cy="6237163"/>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2961" t="0" r="-15484"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3" id="23"/>
          <p:cNvSpPr/>
          <p:nvPr/>
        </p:nvSpPr>
        <p:spPr>
          <a:xfrm flipH="false" flipV="false" rot="0">
            <a:off x="11146720" y="6037816"/>
            <a:ext cx="6112580" cy="6726360"/>
          </a:xfrm>
          <a:custGeom>
            <a:avLst/>
            <a:gdLst/>
            <a:ahLst/>
            <a:cxnLst/>
            <a:rect r="r" b="b" t="t" l="l"/>
            <a:pathLst>
              <a:path h="6726360" w="6112580">
                <a:moveTo>
                  <a:pt x="0" y="0"/>
                </a:moveTo>
                <a:lnTo>
                  <a:pt x="6112580" y="0"/>
                </a:lnTo>
                <a:lnTo>
                  <a:pt x="6112580" y="6726360"/>
                </a:lnTo>
                <a:lnTo>
                  <a:pt x="0" y="6726360"/>
                </a:lnTo>
                <a:lnTo>
                  <a:pt x="0" y="0"/>
                </a:lnTo>
                <a:close/>
              </a:path>
            </a:pathLst>
          </a:custGeom>
          <a:blipFill>
            <a:blip r:embed="rId6"/>
            <a:stretch>
              <a:fillRect l="0" t="0" r="0" b="0"/>
            </a:stretch>
          </a:blipFill>
        </p:spPr>
      </p:sp>
      <p:grpSp>
        <p:nvGrpSpPr>
          <p:cNvPr name="Group 24" id="24"/>
          <p:cNvGrpSpPr>
            <a:grpSpLocks noChangeAspect="true"/>
          </p:cNvGrpSpPr>
          <p:nvPr/>
        </p:nvGrpSpPr>
        <p:grpSpPr>
          <a:xfrm rot="1391391">
            <a:off x="9689195" y="6662370"/>
            <a:ext cx="3152197" cy="6237163"/>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2189" t="0" r="-22189" b="0"/>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34" id="34"/>
          <p:cNvSpPr/>
          <p:nvPr/>
        </p:nvSpPr>
        <p:spPr>
          <a:xfrm flipH="false" flipV="false" rot="0">
            <a:off x="2017463" y="5881239"/>
            <a:ext cx="6098943" cy="6656418"/>
          </a:xfrm>
          <a:custGeom>
            <a:avLst/>
            <a:gdLst/>
            <a:ahLst/>
            <a:cxnLst/>
            <a:rect r="r" b="b" t="t" l="l"/>
            <a:pathLst>
              <a:path h="6656418" w="6098943">
                <a:moveTo>
                  <a:pt x="0" y="0"/>
                </a:moveTo>
                <a:lnTo>
                  <a:pt x="6098943" y="0"/>
                </a:lnTo>
                <a:lnTo>
                  <a:pt x="6098943" y="6656417"/>
                </a:lnTo>
                <a:lnTo>
                  <a:pt x="0" y="6656417"/>
                </a:lnTo>
                <a:lnTo>
                  <a:pt x="0" y="0"/>
                </a:lnTo>
                <a:close/>
              </a:path>
            </a:pathLst>
          </a:custGeom>
          <a:blipFill>
            <a:blip r:embed="rId8"/>
            <a:stretch>
              <a:fillRect l="0" t="0" r="0" b="0"/>
            </a:stretch>
          </a:blipFill>
        </p:spPr>
      </p:sp>
      <p:sp>
        <p:nvSpPr>
          <p:cNvPr name="TextBox 35" id="35"/>
          <p:cNvSpPr txBox="true"/>
          <p:nvPr/>
        </p:nvSpPr>
        <p:spPr>
          <a:xfrm rot="0">
            <a:off x="4278335" y="1143000"/>
            <a:ext cx="10037121" cy="1126821"/>
          </a:xfrm>
          <a:prstGeom prst="rect">
            <a:avLst/>
          </a:prstGeom>
        </p:spPr>
        <p:txBody>
          <a:bodyPr anchor="t" rtlCol="false" tIns="0" lIns="0" bIns="0" rIns="0">
            <a:spAutoFit/>
          </a:bodyPr>
          <a:lstStyle/>
          <a:p>
            <a:pPr algn="ctr">
              <a:lnSpc>
                <a:spcPts val="8689"/>
              </a:lnSpc>
            </a:pPr>
            <a:r>
              <a:rPr lang="en-US" sz="8197" spc="-426">
                <a:solidFill>
                  <a:srgbClr val="FFFFFF"/>
                </a:solidFill>
                <a:latin typeface="Garet"/>
              </a:rPr>
              <a:t>Debug ứng dụng</a:t>
            </a:r>
          </a:p>
        </p:txBody>
      </p:sp>
      <p:sp>
        <p:nvSpPr>
          <p:cNvPr name="TextBox 36" id="36"/>
          <p:cNvSpPr txBox="true"/>
          <p:nvPr/>
        </p:nvSpPr>
        <p:spPr>
          <a:xfrm rot="0">
            <a:off x="7198537" y="2982178"/>
            <a:ext cx="3948183" cy="611745"/>
          </a:xfrm>
          <a:prstGeom prst="rect">
            <a:avLst/>
          </a:prstGeom>
        </p:spPr>
        <p:txBody>
          <a:bodyPr anchor="t" rtlCol="false" tIns="0" lIns="0" bIns="0" rIns="0">
            <a:spAutoFit/>
          </a:bodyPr>
          <a:lstStyle/>
          <a:p>
            <a:pPr algn="ctr">
              <a:lnSpc>
                <a:spcPts val="4670"/>
              </a:lnSpc>
            </a:pPr>
            <a:r>
              <a:rPr lang="en-US" sz="4406" spc="-229">
                <a:solidFill>
                  <a:srgbClr val="FFFFFF"/>
                </a:solidFill>
                <a:latin typeface="Garet"/>
              </a:rPr>
              <a:t>Nhóm 14</a:t>
            </a:r>
          </a:p>
        </p:txBody>
      </p:sp>
      <p:sp>
        <p:nvSpPr>
          <p:cNvPr name="TextBox 37" id="37"/>
          <p:cNvSpPr txBox="true"/>
          <p:nvPr/>
        </p:nvSpPr>
        <p:spPr>
          <a:xfrm rot="0">
            <a:off x="5709048" y="4550777"/>
            <a:ext cx="7175696" cy="611745"/>
          </a:xfrm>
          <a:prstGeom prst="rect">
            <a:avLst/>
          </a:prstGeom>
        </p:spPr>
        <p:txBody>
          <a:bodyPr anchor="t" rtlCol="false" tIns="0" lIns="0" bIns="0" rIns="0">
            <a:spAutoFit/>
          </a:bodyPr>
          <a:lstStyle/>
          <a:p>
            <a:pPr algn="ctr">
              <a:lnSpc>
                <a:spcPts val="4670"/>
              </a:lnSpc>
            </a:pPr>
            <a:r>
              <a:rPr lang="en-US" sz="4406" spc="-229">
                <a:solidFill>
                  <a:srgbClr val="000000"/>
                </a:solidFill>
                <a:latin typeface="Garet"/>
              </a:rPr>
              <a:t>GVHD: Trần Hồng Nghi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6700" y="0"/>
            <a:ext cx="19237368" cy="1702092"/>
            <a:chOff x="0" y="0"/>
            <a:chExt cx="5066632" cy="448288"/>
          </a:xfrm>
        </p:grpSpPr>
        <p:sp>
          <p:nvSpPr>
            <p:cNvPr name="Freeform 3" id="3"/>
            <p:cNvSpPr/>
            <p:nvPr/>
          </p:nvSpPr>
          <p:spPr>
            <a:xfrm flipH="false" flipV="false" rot="0">
              <a:off x="0" y="0"/>
              <a:ext cx="5066632" cy="448288"/>
            </a:xfrm>
            <a:custGeom>
              <a:avLst/>
              <a:gdLst/>
              <a:ahLst/>
              <a:cxnLst/>
              <a:rect r="r" b="b" t="t" l="l"/>
              <a:pathLst>
                <a:path h="448288" w="5066632">
                  <a:moveTo>
                    <a:pt x="0" y="0"/>
                  </a:moveTo>
                  <a:lnTo>
                    <a:pt x="5066632" y="0"/>
                  </a:lnTo>
                  <a:lnTo>
                    <a:pt x="5066632" y="448288"/>
                  </a:lnTo>
                  <a:lnTo>
                    <a:pt x="0" y="448288"/>
                  </a:lnTo>
                  <a:close/>
                </a:path>
              </a:pathLst>
            </a:custGeom>
            <a:solidFill>
              <a:srgbClr val="F45D3D"/>
            </a:solidFill>
          </p:spPr>
        </p:sp>
        <p:sp>
          <p:nvSpPr>
            <p:cNvPr name="TextBox 4" id="4"/>
            <p:cNvSpPr txBox="true"/>
            <p:nvPr/>
          </p:nvSpPr>
          <p:spPr>
            <a:xfrm>
              <a:off x="0" y="-38100"/>
              <a:ext cx="5066632" cy="4863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9756" y="449756"/>
            <a:ext cx="834086" cy="8340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77461" y="470600"/>
            <a:ext cx="792400" cy="792400"/>
          </a:xfrm>
          <a:custGeom>
            <a:avLst/>
            <a:gdLst/>
            <a:ahLst/>
            <a:cxnLst/>
            <a:rect r="r" b="b" t="t" l="l"/>
            <a:pathLst>
              <a:path h="792400" w="792400">
                <a:moveTo>
                  <a:pt x="0" y="0"/>
                </a:moveTo>
                <a:lnTo>
                  <a:pt x="792400" y="0"/>
                </a:lnTo>
                <a:lnTo>
                  <a:pt x="792400" y="792399"/>
                </a:lnTo>
                <a:lnTo>
                  <a:pt x="0" y="79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429083" y="4110061"/>
            <a:ext cx="764341" cy="557762"/>
          </a:xfrm>
          <a:custGeom>
            <a:avLst/>
            <a:gdLst/>
            <a:ahLst/>
            <a:cxnLst/>
            <a:rect r="r" b="b" t="t" l="l"/>
            <a:pathLst>
              <a:path h="557762" w="764341">
                <a:moveTo>
                  <a:pt x="0" y="0"/>
                </a:moveTo>
                <a:lnTo>
                  <a:pt x="764342" y="0"/>
                </a:lnTo>
                <a:lnTo>
                  <a:pt x="764342" y="557762"/>
                </a:lnTo>
                <a:lnTo>
                  <a:pt x="0" y="557762"/>
                </a:lnTo>
                <a:lnTo>
                  <a:pt x="0" y="0"/>
                </a:lnTo>
                <a:close/>
              </a:path>
            </a:pathLst>
          </a:custGeom>
          <a:blipFill>
            <a:blip r:embed="rId4"/>
            <a:stretch>
              <a:fillRect l="0" t="0" r="0" b="0"/>
            </a:stretch>
          </a:blipFill>
        </p:spPr>
      </p:sp>
      <p:sp>
        <p:nvSpPr>
          <p:cNvPr name="Freeform 10" id="10"/>
          <p:cNvSpPr/>
          <p:nvPr/>
        </p:nvSpPr>
        <p:spPr>
          <a:xfrm flipH="false" flipV="false" rot="0">
            <a:off x="7768229" y="3002223"/>
            <a:ext cx="10313463" cy="5016018"/>
          </a:xfrm>
          <a:custGeom>
            <a:avLst/>
            <a:gdLst/>
            <a:ahLst/>
            <a:cxnLst/>
            <a:rect r="r" b="b" t="t" l="l"/>
            <a:pathLst>
              <a:path h="5016018" w="10313463">
                <a:moveTo>
                  <a:pt x="0" y="0"/>
                </a:moveTo>
                <a:lnTo>
                  <a:pt x="10313463" y="0"/>
                </a:lnTo>
                <a:lnTo>
                  <a:pt x="10313463" y="5016018"/>
                </a:lnTo>
                <a:lnTo>
                  <a:pt x="0" y="5016018"/>
                </a:lnTo>
                <a:lnTo>
                  <a:pt x="0" y="0"/>
                </a:lnTo>
                <a:close/>
              </a:path>
            </a:pathLst>
          </a:custGeom>
          <a:blipFill>
            <a:blip r:embed="rId5"/>
            <a:stretch>
              <a:fillRect l="0" t="0" r="0" b="0"/>
            </a:stretch>
          </a:blipFill>
        </p:spPr>
      </p:sp>
      <p:sp>
        <p:nvSpPr>
          <p:cNvPr name="TextBox 11" id="11"/>
          <p:cNvSpPr txBox="true"/>
          <p:nvPr/>
        </p:nvSpPr>
        <p:spPr>
          <a:xfrm rot="0">
            <a:off x="1604024" y="452892"/>
            <a:ext cx="15079952" cy="810108"/>
          </a:xfrm>
          <a:prstGeom prst="rect">
            <a:avLst/>
          </a:prstGeom>
        </p:spPr>
        <p:txBody>
          <a:bodyPr anchor="t" rtlCol="false" tIns="0" lIns="0" bIns="0" rIns="0">
            <a:spAutoFit/>
          </a:bodyPr>
          <a:lstStyle/>
          <a:p>
            <a:pPr>
              <a:lnSpc>
                <a:spcPts val="6275"/>
              </a:lnSpc>
            </a:pPr>
            <a:r>
              <a:rPr lang="en-US" sz="5919" spc="-307">
                <a:solidFill>
                  <a:srgbClr val="FFFFFF"/>
                </a:solidFill>
                <a:latin typeface="Garet Bold"/>
              </a:rPr>
              <a:t>Debug trong Android Studio</a:t>
            </a:r>
          </a:p>
        </p:txBody>
      </p:sp>
      <p:sp>
        <p:nvSpPr>
          <p:cNvPr name="TextBox 12" id="12"/>
          <p:cNvSpPr txBox="true"/>
          <p:nvPr/>
        </p:nvSpPr>
        <p:spPr>
          <a:xfrm rot="0">
            <a:off x="477461" y="2376029"/>
            <a:ext cx="7290768" cy="6750050"/>
          </a:xfrm>
          <a:prstGeom prst="rect">
            <a:avLst/>
          </a:prstGeom>
        </p:spPr>
        <p:txBody>
          <a:bodyPr anchor="t" rtlCol="false" tIns="0" lIns="0" bIns="0" rIns="0">
            <a:spAutoFit/>
          </a:bodyPr>
          <a:lstStyle/>
          <a:p>
            <a:pPr>
              <a:lnSpc>
                <a:spcPts val="4480"/>
              </a:lnSpc>
            </a:pPr>
            <a:r>
              <a:rPr lang="en-US" sz="3200">
                <a:solidFill>
                  <a:srgbClr val="000000"/>
                </a:solidFill>
                <a:latin typeface="Garet"/>
              </a:rPr>
              <a:t>Trường hợp 1: Ứng dụng của bạn chưa được chạy ở chế độ Debug:</a:t>
            </a:r>
          </a:p>
          <a:p>
            <a:pPr marL="690881" indent="-345440" lvl="1">
              <a:lnSpc>
                <a:spcPts val="4480"/>
              </a:lnSpc>
              <a:buFont typeface="Arial"/>
              <a:buChar char="•"/>
            </a:pPr>
            <a:r>
              <a:rPr lang="en-US" sz="3200">
                <a:solidFill>
                  <a:srgbClr val="000000"/>
                </a:solidFill>
                <a:latin typeface="Garet"/>
              </a:rPr>
              <a:t>Để bắt đầu debug, các bạn nhấn vào nút Debug         trên thanh công cụ.</a:t>
            </a:r>
          </a:p>
          <a:p>
            <a:pPr marL="690881" indent="-345440" lvl="1">
              <a:lnSpc>
                <a:spcPts val="4480"/>
              </a:lnSpc>
              <a:buFont typeface="Arial"/>
              <a:buChar char="•"/>
            </a:pPr>
            <a:r>
              <a:rPr lang="en-US" sz="3200">
                <a:solidFill>
                  <a:srgbClr val="000000"/>
                </a:solidFill>
                <a:latin typeface="Garet"/>
              </a:rPr>
              <a:t>Lúc này Android Studio sẽ build ứng dụng ra file APK, ký (sign) file APK bằng key debug, và cài đặt lên thiết bị của bạn. Cuối cùng, cửa sổ Debug sẽ được mở ra:</a:t>
            </a:r>
          </a:p>
          <a:p>
            <a:pPr>
              <a:lnSpc>
                <a:spcPts val="448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6700" y="0"/>
            <a:ext cx="19237368" cy="1702092"/>
            <a:chOff x="0" y="0"/>
            <a:chExt cx="5066632" cy="448288"/>
          </a:xfrm>
        </p:grpSpPr>
        <p:sp>
          <p:nvSpPr>
            <p:cNvPr name="Freeform 3" id="3"/>
            <p:cNvSpPr/>
            <p:nvPr/>
          </p:nvSpPr>
          <p:spPr>
            <a:xfrm flipH="false" flipV="false" rot="0">
              <a:off x="0" y="0"/>
              <a:ext cx="5066632" cy="448288"/>
            </a:xfrm>
            <a:custGeom>
              <a:avLst/>
              <a:gdLst/>
              <a:ahLst/>
              <a:cxnLst/>
              <a:rect r="r" b="b" t="t" l="l"/>
              <a:pathLst>
                <a:path h="448288" w="5066632">
                  <a:moveTo>
                    <a:pt x="0" y="0"/>
                  </a:moveTo>
                  <a:lnTo>
                    <a:pt x="5066632" y="0"/>
                  </a:lnTo>
                  <a:lnTo>
                    <a:pt x="5066632" y="448288"/>
                  </a:lnTo>
                  <a:lnTo>
                    <a:pt x="0" y="448288"/>
                  </a:lnTo>
                  <a:close/>
                </a:path>
              </a:pathLst>
            </a:custGeom>
            <a:solidFill>
              <a:srgbClr val="F45D3D"/>
            </a:solidFill>
          </p:spPr>
        </p:sp>
        <p:sp>
          <p:nvSpPr>
            <p:cNvPr name="TextBox 4" id="4"/>
            <p:cNvSpPr txBox="true"/>
            <p:nvPr/>
          </p:nvSpPr>
          <p:spPr>
            <a:xfrm>
              <a:off x="0" y="-38100"/>
              <a:ext cx="5066632" cy="4863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9756" y="449756"/>
            <a:ext cx="834086" cy="8340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77461" y="470600"/>
            <a:ext cx="792400" cy="792400"/>
          </a:xfrm>
          <a:custGeom>
            <a:avLst/>
            <a:gdLst/>
            <a:ahLst/>
            <a:cxnLst/>
            <a:rect r="r" b="b" t="t" l="l"/>
            <a:pathLst>
              <a:path h="792400" w="792400">
                <a:moveTo>
                  <a:pt x="0" y="0"/>
                </a:moveTo>
                <a:lnTo>
                  <a:pt x="792400" y="0"/>
                </a:lnTo>
                <a:lnTo>
                  <a:pt x="792400" y="792399"/>
                </a:lnTo>
                <a:lnTo>
                  <a:pt x="0" y="79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37944" y="2738447"/>
            <a:ext cx="764341" cy="557762"/>
          </a:xfrm>
          <a:custGeom>
            <a:avLst/>
            <a:gdLst/>
            <a:ahLst/>
            <a:cxnLst/>
            <a:rect r="r" b="b" t="t" l="l"/>
            <a:pathLst>
              <a:path h="557762" w="764341">
                <a:moveTo>
                  <a:pt x="0" y="0"/>
                </a:moveTo>
                <a:lnTo>
                  <a:pt x="764341" y="0"/>
                </a:lnTo>
                <a:lnTo>
                  <a:pt x="764341" y="557762"/>
                </a:lnTo>
                <a:lnTo>
                  <a:pt x="0" y="557762"/>
                </a:lnTo>
                <a:lnTo>
                  <a:pt x="0" y="0"/>
                </a:lnTo>
                <a:close/>
              </a:path>
            </a:pathLst>
          </a:custGeom>
          <a:blipFill>
            <a:blip r:embed="rId4"/>
            <a:stretch>
              <a:fillRect l="0" t="0" r="0" b="0"/>
            </a:stretch>
          </a:blipFill>
        </p:spPr>
      </p:sp>
      <p:sp>
        <p:nvSpPr>
          <p:cNvPr name="Freeform 10" id="10"/>
          <p:cNvSpPr/>
          <p:nvPr/>
        </p:nvSpPr>
        <p:spPr>
          <a:xfrm flipH="false" flipV="false" rot="0">
            <a:off x="9263204" y="5227896"/>
            <a:ext cx="7159109" cy="5059104"/>
          </a:xfrm>
          <a:custGeom>
            <a:avLst/>
            <a:gdLst/>
            <a:ahLst/>
            <a:cxnLst/>
            <a:rect r="r" b="b" t="t" l="l"/>
            <a:pathLst>
              <a:path h="5059104" w="7159109">
                <a:moveTo>
                  <a:pt x="0" y="0"/>
                </a:moveTo>
                <a:lnTo>
                  <a:pt x="7159110" y="0"/>
                </a:lnTo>
                <a:lnTo>
                  <a:pt x="7159110" y="5059104"/>
                </a:lnTo>
                <a:lnTo>
                  <a:pt x="0" y="5059104"/>
                </a:lnTo>
                <a:lnTo>
                  <a:pt x="0" y="0"/>
                </a:lnTo>
                <a:close/>
              </a:path>
            </a:pathLst>
          </a:custGeom>
          <a:blipFill>
            <a:blip r:embed="rId5"/>
            <a:stretch>
              <a:fillRect l="0" t="0" r="0" b="0"/>
            </a:stretch>
          </a:blipFill>
        </p:spPr>
      </p:sp>
      <p:sp>
        <p:nvSpPr>
          <p:cNvPr name="TextBox 11" id="11"/>
          <p:cNvSpPr txBox="true"/>
          <p:nvPr/>
        </p:nvSpPr>
        <p:spPr>
          <a:xfrm rot="0">
            <a:off x="1723228" y="452892"/>
            <a:ext cx="15079952" cy="810108"/>
          </a:xfrm>
          <a:prstGeom prst="rect">
            <a:avLst/>
          </a:prstGeom>
        </p:spPr>
        <p:txBody>
          <a:bodyPr anchor="t" rtlCol="false" tIns="0" lIns="0" bIns="0" rIns="0">
            <a:spAutoFit/>
          </a:bodyPr>
          <a:lstStyle/>
          <a:p>
            <a:pPr>
              <a:lnSpc>
                <a:spcPts val="6275"/>
              </a:lnSpc>
            </a:pPr>
            <a:r>
              <a:rPr lang="en-US" sz="5919" spc="-307">
                <a:solidFill>
                  <a:srgbClr val="FFFFFF"/>
                </a:solidFill>
                <a:latin typeface="Garet Bold"/>
              </a:rPr>
              <a:t>Debug trong Android Studio</a:t>
            </a:r>
          </a:p>
        </p:txBody>
      </p:sp>
      <p:sp>
        <p:nvSpPr>
          <p:cNvPr name="TextBox 12" id="12"/>
          <p:cNvSpPr txBox="true"/>
          <p:nvPr/>
        </p:nvSpPr>
        <p:spPr>
          <a:xfrm rot="0">
            <a:off x="109754" y="2118538"/>
            <a:ext cx="18068492" cy="337820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Garet"/>
              </a:rPr>
              <a:t>Nếu như cửa sổ Select Deployment Target hiện lên nhưng không có thiết bị nào trong danh sách sau khi bạn nhấn nút Debug          . Hãy kết nối thiết bị Android của bạn.</a:t>
            </a:r>
          </a:p>
          <a:p>
            <a:pPr marL="690881" indent="-345440" lvl="1">
              <a:lnSpc>
                <a:spcPts val="4480"/>
              </a:lnSpc>
              <a:buFont typeface="Arial"/>
              <a:buChar char="•"/>
            </a:pPr>
            <a:r>
              <a:rPr lang="en-US" sz="3200">
                <a:solidFill>
                  <a:srgbClr val="000000"/>
                </a:solidFill>
                <a:latin typeface="Garet"/>
              </a:rPr>
              <a:t>Nếu thực hiện đúng các bước thì cửa sổ Select Deployment Target sẽ hiển thị danh sách thiết bị như sau:</a:t>
            </a:r>
          </a:p>
          <a:p>
            <a:pPr>
              <a:lnSpc>
                <a:spcPts val="448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6700" y="0"/>
            <a:ext cx="19237368" cy="1702092"/>
            <a:chOff x="0" y="0"/>
            <a:chExt cx="5066632" cy="448288"/>
          </a:xfrm>
        </p:grpSpPr>
        <p:sp>
          <p:nvSpPr>
            <p:cNvPr name="Freeform 3" id="3"/>
            <p:cNvSpPr/>
            <p:nvPr/>
          </p:nvSpPr>
          <p:spPr>
            <a:xfrm flipH="false" flipV="false" rot="0">
              <a:off x="0" y="0"/>
              <a:ext cx="5066632" cy="448288"/>
            </a:xfrm>
            <a:custGeom>
              <a:avLst/>
              <a:gdLst/>
              <a:ahLst/>
              <a:cxnLst/>
              <a:rect r="r" b="b" t="t" l="l"/>
              <a:pathLst>
                <a:path h="448288" w="5066632">
                  <a:moveTo>
                    <a:pt x="0" y="0"/>
                  </a:moveTo>
                  <a:lnTo>
                    <a:pt x="5066632" y="0"/>
                  </a:lnTo>
                  <a:lnTo>
                    <a:pt x="5066632" y="448288"/>
                  </a:lnTo>
                  <a:lnTo>
                    <a:pt x="0" y="448288"/>
                  </a:lnTo>
                  <a:close/>
                </a:path>
              </a:pathLst>
            </a:custGeom>
            <a:solidFill>
              <a:srgbClr val="F45D3D"/>
            </a:solidFill>
          </p:spPr>
        </p:sp>
        <p:sp>
          <p:nvSpPr>
            <p:cNvPr name="TextBox 4" id="4"/>
            <p:cNvSpPr txBox="true"/>
            <p:nvPr/>
          </p:nvSpPr>
          <p:spPr>
            <a:xfrm>
              <a:off x="0" y="-38100"/>
              <a:ext cx="5066632" cy="4863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9756" y="449756"/>
            <a:ext cx="834086" cy="8340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77461" y="470600"/>
            <a:ext cx="792400" cy="792400"/>
          </a:xfrm>
          <a:custGeom>
            <a:avLst/>
            <a:gdLst/>
            <a:ahLst/>
            <a:cxnLst/>
            <a:rect r="r" b="b" t="t" l="l"/>
            <a:pathLst>
              <a:path h="792400" w="792400">
                <a:moveTo>
                  <a:pt x="0" y="0"/>
                </a:moveTo>
                <a:lnTo>
                  <a:pt x="792400" y="0"/>
                </a:lnTo>
                <a:lnTo>
                  <a:pt x="792400" y="792399"/>
                </a:lnTo>
                <a:lnTo>
                  <a:pt x="0" y="79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279191" y="5780597"/>
            <a:ext cx="11269679" cy="3166922"/>
          </a:xfrm>
          <a:custGeom>
            <a:avLst/>
            <a:gdLst/>
            <a:ahLst/>
            <a:cxnLst/>
            <a:rect r="r" b="b" t="t" l="l"/>
            <a:pathLst>
              <a:path h="3166922" w="11269679">
                <a:moveTo>
                  <a:pt x="0" y="0"/>
                </a:moveTo>
                <a:lnTo>
                  <a:pt x="11269679" y="0"/>
                </a:lnTo>
                <a:lnTo>
                  <a:pt x="11269679" y="3166923"/>
                </a:lnTo>
                <a:lnTo>
                  <a:pt x="0" y="3166923"/>
                </a:lnTo>
                <a:lnTo>
                  <a:pt x="0" y="0"/>
                </a:lnTo>
                <a:close/>
              </a:path>
            </a:pathLst>
          </a:custGeom>
          <a:blipFill>
            <a:blip r:embed="rId4"/>
            <a:stretch>
              <a:fillRect l="0" t="0" r="0" b="0"/>
            </a:stretch>
          </a:blipFill>
        </p:spPr>
      </p:sp>
      <p:sp>
        <p:nvSpPr>
          <p:cNvPr name="TextBox 10" id="10"/>
          <p:cNvSpPr txBox="true"/>
          <p:nvPr/>
        </p:nvSpPr>
        <p:spPr>
          <a:xfrm rot="0">
            <a:off x="1713778" y="452892"/>
            <a:ext cx="15079952" cy="810108"/>
          </a:xfrm>
          <a:prstGeom prst="rect">
            <a:avLst/>
          </a:prstGeom>
        </p:spPr>
        <p:txBody>
          <a:bodyPr anchor="t" rtlCol="false" tIns="0" lIns="0" bIns="0" rIns="0">
            <a:spAutoFit/>
          </a:bodyPr>
          <a:lstStyle/>
          <a:p>
            <a:pPr>
              <a:lnSpc>
                <a:spcPts val="6275"/>
              </a:lnSpc>
            </a:pPr>
            <a:r>
              <a:rPr lang="en-US" sz="5919" spc="-307">
                <a:solidFill>
                  <a:srgbClr val="FFFFFF"/>
                </a:solidFill>
                <a:latin typeface="Garet Bold"/>
              </a:rPr>
              <a:t>Debug trong Android Studio</a:t>
            </a:r>
          </a:p>
        </p:txBody>
      </p:sp>
      <p:sp>
        <p:nvSpPr>
          <p:cNvPr name="TextBox 11" id="11"/>
          <p:cNvSpPr txBox="true"/>
          <p:nvPr/>
        </p:nvSpPr>
        <p:spPr>
          <a:xfrm rot="0">
            <a:off x="219508" y="2593265"/>
            <a:ext cx="18068492" cy="2239010"/>
          </a:xfrm>
          <a:prstGeom prst="rect">
            <a:avLst/>
          </a:prstGeom>
        </p:spPr>
        <p:txBody>
          <a:bodyPr anchor="t" rtlCol="false" tIns="0" lIns="0" bIns="0" rIns="0">
            <a:spAutoFit/>
          </a:bodyPr>
          <a:lstStyle/>
          <a:p>
            <a:pPr>
              <a:lnSpc>
                <a:spcPts val="4480"/>
              </a:lnSpc>
            </a:pPr>
            <a:r>
              <a:rPr lang="en-US" sz="3200">
                <a:solidFill>
                  <a:srgbClr val="000000"/>
                </a:solidFill>
                <a:latin typeface="Garet"/>
              </a:rPr>
              <a:t>Trường hợp 2: Ứng dụng của bạn đã chạy (trên máy ảo/máy thật):</a:t>
            </a:r>
          </a:p>
          <a:p>
            <a:pPr>
              <a:lnSpc>
                <a:spcPts val="4480"/>
              </a:lnSpc>
            </a:pPr>
            <a:r>
              <a:rPr lang="en-US" sz="3200">
                <a:solidFill>
                  <a:srgbClr val="000000"/>
                </a:solidFill>
                <a:latin typeface="Garet"/>
              </a:rPr>
              <a:t>Trong trường hợp này, bạn có thể bắt đầu Debug bằng các bước sau:</a:t>
            </a:r>
          </a:p>
          <a:p>
            <a:pPr marL="690881" indent="-345440" lvl="1">
              <a:lnSpc>
                <a:spcPts val="4480"/>
              </a:lnSpc>
              <a:buFont typeface="Arial"/>
              <a:buChar char="•"/>
            </a:pPr>
            <a:r>
              <a:rPr lang="en-US" sz="3200">
                <a:solidFill>
                  <a:srgbClr val="000000"/>
                </a:solidFill>
                <a:latin typeface="Garet"/>
              </a:rPr>
              <a:t> Click vào nút Attach Debugger to Android Process:</a:t>
            </a:r>
          </a:p>
          <a:p>
            <a:pPr>
              <a:lnSpc>
                <a:spcPts val="448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6700" y="0"/>
            <a:ext cx="19237368" cy="1702092"/>
            <a:chOff x="0" y="0"/>
            <a:chExt cx="5066632" cy="448288"/>
          </a:xfrm>
        </p:grpSpPr>
        <p:sp>
          <p:nvSpPr>
            <p:cNvPr name="Freeform 3" id="3"/>
            <p:cNvSpPr/>
            <p:nvPr/>
          </p:nvSpPr>
          <p:spPr>
            <a:xfrm flipH="false" flipV="false" rot="0">
              <a:off x="0" y="0"/>
              <a:ext cx="5066632" cy="448288"/>
            </a:xfrm>
            <a:custGeom>
              <a:avLst/>
              <a:gdLst/>
              <a:ahLst/>
              <a:cxnLst/>
              <a:rect r="r" b="b" t="t" l="l"/>
              <a:pathLst>
                <a:path h="448288" w="5066632">
                  <a:moveTo>
                    <a:pt x="0" y="0"/>
                  </a:moveTo>
                  <a:lnTo>
                    <a:pt x="5066632" y="0"/>
                  </a:lnTo>
                  <a:lnTo>
                    <a:pt x="5066632" y="448288"/>
                  </a:lnTo>
                  <a:lnTo>
                    <a:pt x="0" y="448288"/>
                  </a:lnTo>
                  <a:close/>
                </a:path>
              </a:pathLst>
            </a:custGeom>
            <a:solidFill>
              <a:srgbClr val="F45D3D"/>
            </a:solidFill>
          </p:spPr>
        </p:sp>
        <p:sp>
          <p:nvSpPr>
            <p:cNvPr name="TextBox 4" id="4"/>
            <p:cNvSpPr txBox="true"/>
            <p:nvPr/>
          </p:nvSpPr>
          <p:spPr>
            <a:xfrm>
              <a:off x="0" y="-38100"/>
              <a:ext cx="5066632" cy="4863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9756" y="449756"/>
            <a:ext cx="834086" cy="8340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77461" y="470600"/>
            <a:ext cx="792400" cy="792400"/>
          </a:xfrm>
          <a:custGeom>
            <a:avLst/>
            <a:gdLst/>
            <a:ahLst/>
            <a:cxnLst/>
            <a:rect r="r" b="b" t="t" l="l"/>
            <a:pathLst>
              <a:path h="792400" w="792400">
                <a:moveTo>
                  <a:pt x="0" y="0"/>
                </a:moveTo>
                <a:lnTo>
                  <a:pt x="792400" y="0"/>
                </a:lnTo>
                <a:lnTo>
                  <a:pt x="792400" y="792399"/>
                </a:lnTo>
                <a:lnTo>
                  <a:pt x="0" y="79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069827" y="2415128"/>
            <a:ext cx="6946966" cy="7594948"/>
          </a:xfrm>
          <a:custGeom>
            <a:avLst/>
            <a:gdLst/>
            <a:ahLst/>
            <a:cxnLst/>
            <a:rect r="r" b="b" t="t" l="l"/>
            <a:pathLst>
              <a:path h="7594948" w="6946966">
                <a:moveTo>
                  <a:pt x="0" y="0"/>
                </a:moveTo>
                <a:lnTo>
                  <a:pt x="6946966" y="0"/>
                </a:lnTo>
                <a:lnTo>
                  <a:pt x="6946966" y="7594947"/>
                </a:lnTo>
                <a:lnTo>
                  <a:pt x="0" y="7594947"/>
                </a:lnTo>
                <a:lnTo>
                  <a:pt x="0" y="0"/>
                </a:lnTo>
                <a:close/>
              </a:path>
            </a:pathLst>
          </a:custGeom>
          <a:blipFill>
            <a:blip r:embed="rId4"/>
            <a:stretch>
              <a:fillRect l="0" t="0" r="0" b="0"/>
            </a:stretch>
          </a:blipFill>
        </p:spPr>
      </p:sp>
      <p:sp>
        <p:nvSpPr>
          <p:cNvPr name="TextBox 10" id="10"/>
          <p:cNvSpPr txBox="true"/>
          <p:nvPr/>
        </p:nvSpPr>
        <p:spPr>
          <a:xfrm rot="0">
            <a:off x="1713778" y="452892"/>
            <a:ext cx="15079952" cy="810108"/>
          </a:xfrm>
          <a:prstGeom prst="rect">
            <a:avLst/>
          </a:prstGeom>
        </p:spPr>
        <p:txBody>
          <a:bodyPr anchor="t" rtlCol="false" tIns="0" lIns="0" bIns="0" rIns="0">
            <a:spAutoFit/>
          </a:bodyPr>
          <a:lstStyle/>
          <a:p>
            <a:pPr>
              <a:lnSpc>
                <a:spcPts val="6275"/>
              </a:lnSpc>
            </a:pPr>
            <a:r>
              <a:rPr lang="en-US" sz="5919" spc="-307">
                <a:solidFill>
                  <a:srgbClr val="FFFFFF"/>
                </a:solidFill>
                <a:latin typeface="Garet Bold"/>
              </a:rPr>
              <a:t>Debug trong Android Studio</a:t>
            </a:r>
          </a:p>
        </p:txBody>
      </p:sp>
      <p:sp>
        <p:nvSpPr>
          <p:cNvPr name="TextBox 11" id="11"/>
          <p:cNvSpPr txBox="true"/>
          <p:nvPr/>
        </p:nvSpPr>
        <p:spPr>
          <a:xfrm rot="0">
            <a:off x="866800" y="2538849"/>
            <a:ext cx="4706604" cy="448691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Garet"/>
              </a:rPr>
              <a:t>Cửa sổ Choose Process sẽ hiện lên. Lúc này bạn sẽ chọn process tương ứng để trình Debug của Android Studio theo dõi nó.</a:t>
            </a:r>
          </a:p>
          <a:p>
            <a:pPr>
              <a:lnSpc>
                <a:spcPts val="448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6700" y="0"/>
            <a:ext cx="19237368" cy="1702092"/>
            <a:chOff x="0" y="0"/>
            <a:chExt cx="5066632" cy="448288"/>
          </a:xfrm>
        </p:grpSpPr>
        <p:sp>
          <p:nvSpPr>
            <p:cNvPr name="Freeform 3" id="3"/>
            <p:cNvSpPr/>
            <p:nvPr/>
          </p:nvSpPr>
          <p:spPr>
            <a:xfrm flipH="false" flipV="false" rot="0">
              <a:off x="0" y="0"/>
              <a:ext cx="5066632" cy="448288"/>
            </a:xfrm>
            <a:custGeom>
              <a:avLst/>
              <a:gdLst/>
              <a:ahLst/>
              <a:cxnLst/>
              <a:rect r="r" b="b" t="t" l="l"/>
              <a:pathLst>
                <a:path h="448288" w="5066632">
                  <a:moveTo>
                    <a:pt x="0" y="0"/>
                  </a:moveTo>
                  <a:lnTo>
                    <a:pt x="5066632" y="0"/>
                  </a:lnTo>
                  <a:lnTo>
                    <a:pt x="5066632" y="448288"/>
                  </a:lnTo>
                  <a:lnTo>
                    <a:pt x="0" y="448288"/>
                  </a:lnTo>
                  <a:close/>
                </a:path>
              </a:pathLst>
            </a:custGeom>
            <a:solidFill>
              <a:srgbClr val="F45D3D"/>
            </a:solidFill>
          </p:spPr>
        </p:sp>
        <p:sp>
          <p:nvSpPr>
            <p:cNvPr name="TextBox 4" id="4"/>
            <p:cNvSpPr txBox="true"/>
            <p:nvPr/>
          </p:nvSpPr>
          <p:spPr>
            <a:xfrm>
              <a:off x="0" y="-38100"/>
              <a:ext cx="5066632" cy="4863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9756" y="449756"/>
            <a:ext cx="834086" cy="8340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77461" y="470600"/>
            <a:ext cx="792400" cy="792400"/>
          </a:xfrm>
          <a:custGeom>
            <a:avLst/>
            <a:gdLst/>
            <a:ahLst/>
            <a:cxnLst/>
            <a:rect r="r" b="b" t="t" l="l"/>
            <a:pathLst>
              <a:path h="792400" w="792400">
                <a:moveTo>
                  <a:pt x="0" y="0"/>
                </a:moveTo>
                <a:lnTo>
                  <a:pt x="792400" y="0"/>
                </a:lnTo>
                <a:lnTo>
                  <a:pt x="792400" y="792399"/>
                </a:lnTo>
                <a:lnTo>
                  <a:pt x="0" y="79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713778" y="452892"/>
            <a:ext cx="15079952" cy="810108"/>
          </a:xfrm>
          <a:prstGeom prst="rect">
            <a:avLst/>
          </a:prstGeom>
        </p:spPr>
        <p:txBody>
          <a:bodyPr anchor="t" rtlCol="false" tIns="0" lIns="0" bIns="0" rIns="0">
            <a:spAutoFit/>
          </a:bodyPr>
          <a:lstStyle/>
          <a:p>
            <a:pPr>
              <a:lnSpc>
                <a:spcPts val="6275"/>
              </a:lnSpc>
            </a:pPr>
            <a:r>
              <a:rPr lang="en-US" sz="5919" spc="-307">
                <a:solidFill>
                  <a:srgbClr val="FFFFFF"/>
                </a:solidFill>
                <a:latin typeface="Garet Bold"/>
              </a:rPr>
              <a:t>Debug trong Android Studio</a:t>
            </a:r>
          </a:p>
        </p:txBody>
      </p:sp>
      <p:sp>
        <p:nvSpPr>
          <p:cNvPr name="TextBox 10" id="10"/>
          <p:cNvSpPr txBox="true"/>
          <p:nvPr/>
        </p:nvSpPr>
        <p:spPr>
          <a:xfrm rot="0">
            <a:off x="866800" y="2371062"/>
            <a:ext cx="16392500" cy="5989739"/>
          </a:xfrm>
          <a:prstGeom prst="rect">
            <a:avLst/>
          </a:prstGeom>
        </p:spPr>
        <p:txBody>
          <a:bodyPr anchor="t" rtlCol="false" tIns="0" lIns="0" bIns="0" rIns="0">
            <a:spAutoFit/>
          </a:bodyPr>
          <a:lstStyle/>
          <a:p>
            <a:pPr marL="732806" indent="-366403" lvl="1">
              <a:lnSpc>
                <a:spcPts val="4751"/>
              </a:lnSpc>
              <a:buFont typeface="Arial"/>
              <a:buChar char="•"/>
            </a:pPr>
            <a:r>
              <a:rPr lang="en-US" sz="3394">
                <a:solidFill>
                  <a:srgbClr val="000000"/>
                </a:solidFill>
                <a:latin typeface="Garet"/>
              </a:rPr>
              <a:t>Trình Debugger hiển thị thiết bị (BY DEFAULT) và process của app ở project hiện tại, cùng với các thiết bị đã được chạy hoặc kết nối với máy tính đang làm việc.</a:t>
            </a:r>
          </a:p>
          <a:p>
            <a:pPr marL="732806" indent="-366403" lvl="1">
              <a:lnSpc>
                <a:spcPts val="4751"/>
              </a:lnSpc>
              <a:buFont typeface="Arial"/>
              <a:buChar char="•"/>
            </a:pPr>
            <a:r>
              <a:rPr lang="en-US" sz="3394">
                <a:solidFill>
                  <a:srgbClr val="000000"/>
                </a:solidFill>
                <a:latin typeface="Garet"/>
              </a:rPr>
              <a:t>Chọn Show all processes để hiển thị tất cả các thiết bị, các process service do app bạn đang làm tạo ra, hoặc các tiến trình của thiết bị tạo ra (nếu nó đã được root).</a:t>
            </a:r>
          </a:p>
          <a:p>
            <a:pPr marL="732806" indent="-366403" lvl="1">
              <a:lnSpc>
                <a:spcPts val="4751"/>
              </a:lnSpc>
              <a:buFont typeface="Arial"/>
              <a:buChar char="•"/>
            </a:pPr>
            <a:r>
              <a:rPr lang="en-US" sz="3394">
                <a:solidFill>
                  <a:srgbClr val="000000"/>
                </a:solidFill>
                <a:latin typeface="Garet"/>
              </a:rPr>
              <a:t>Ở lựa chọn Debugger, chọn Auto hoặc Java. Nếu project có chứa code C++ và/hoặc code JavaScript (làm app Hybrid) thì sẽ có thêm 2 lựa chọn là Hybrid và Native. Lúc này chúng ta chỉ có Java mà thôi.</a:t>
            </a:r>
          </a:p>
          <a:p>
            <a:pPr>
              <a:lnSpc>
                <a:spcPts val="4751"/>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925512" y="5091698"/>
            <a:ext cx="8648118" cy="810079"/>
          </a:xfrm>
          <a:prstGeom prst="rect">
            <a:avLst/>
          </a:prstGeom>
        </p:spPr>
        <p:txBody>
          <a:bodyPr anchor="t" rtlCol="false" tIns="0" lIns="0" bIns="0" rIns="0">
            <a:spAutoFit/>
          </a:bodyPr>
          <a:lstStyle/>
          <a:p>
            <a:pPr>
              <a:lnSpc>
                <a:spcPts val="6273"/>
              </a:lnSpc>
            </a:pPr>
            <a:r>
              <a:rPr lang="en-US" sz="5918" spc="-307">
                <a:solidFill>
                  <a:srgbClr val="000000"/>
                </a:solidFill>
                <a:latin typeface="Garet Bold"/>
              </a:rPr>
              <a:t>Sử dụng Log</a:t>
            </a:r>
          </a:p>
        </p:txBody>
      </p:sp>
      <p:grpSp>
        <p:nvGrpSpPr>
          <p:cNvPr name="Group 3" id="3"/>
          <p:cNvGrpSpPr>
            <a:grpSpLocks noChangeAspect="true"/>
          </p:cNvGrpSpPr>
          <p:nvPr/>
        </p:nvGrpSpPr>
        <p:grpSpPr>
          <a:xfrm rot="1467338">
            <a:off x="5701075" y="-617874"/>
            <a:ext cx="3828226" cy="7574803"/>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 id="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2961" t="0" r="-15484" b="0"/>
              </a:stretch>
            </a:blipFill>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7" id="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3" id="13"/>
          <p:cNvGrpSpPr>
            <a:grpSpLocks noChangeAspect="true"/>
          </p:cNvGrpSpPr>
          <p:nvPr/>
        </p:nvGrpSpPr>
        <p:grpSpPr>
          <a:xfrm rot="1467338">
            <a:off x="2346721" y="6597433"/>
            <a:ext cx="3828226" cy="7574803"/>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1263" t="0" r="-31263"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3" id="23"/>
          <p:cNvGrpSpPr>
            <a:grpSpLocks noChangeAspect="true"/>
          </p:cNvGrpSpPr>
          <p:nvPr/>
        </p:nvGrpSpPr>
        <p:grpSpPr>
          <a:xfrm rot="1467338">
            <a:off x="464075" y="666463"/>
            <a:ext cx="3828226" cy="7574803"/>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3" id="33"/>
          <p:cNvGrpSpPr>
            <a:grpSpLocks noChangeAspect="true"/>
          </p:cNvGrpSpPr>
          <p:nvPr/>
        </p:nvGrpSpPr>
        <p:grpSpPr>
          <a:xfrm rot="1467338">
            <a:off x="-3031017" y="7862175"/>
            <a:ext cx="3828226" cy="7574803"/>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189" t="0" r="-22189" b="0"/>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43" id="43"/>
          <p:cNvGrpSpPr>
            <a:grpSpLocks noChangeAspect="true"/>
          </p:cNvGrpSpPr>
          <p:nvPr/>
        </p:nvGrpSpPr>
        <p:grpSpPr>
          <a:xfrm rot="1467338">
            <a:off x="3774399" y="-6724853"/>
            <a:ext cx="3828226" cy="7574803"/>
            <a:chOff x="0" y="0"/>
            <a:chExt cx="2620010" cy="5184140"/>
          </a:xfrm>
        </p:grpSpPr>
        <p:sp>
          <p:nvSpPr>
            <p:cNvPr name="Freeform 44" id="4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5" id="4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2189" t="0" r="-22189" b="0"/>
              </a:stretch>
            </a:blipFill>
          </p:spPr>
        </p:sp>
        <p:sp>
          <p:nvSpPr>
            <p:cNvPr name="Freeform 46" id="4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47" id="4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48" id="4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9" id="4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50" id="5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51" id="5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52" id="5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53" id="53"/>
          <p:cNvGrpSpPr>
            <a:grpSpLocks noChangeAspect="true"/>
          </p:cNvGrpSpPr>
          <p:nvPr/>
        </p:nvGrpSpPr>
        <p:grpSpPr>
          <a:xfrm rot="1467338">
            <a:off x="-3031017" y="-2125649"/>
            <a:ext cx="3828226" cy="7574803"/>
            <a:chOff x="0" y="0"/>
            <a:chExt cx="2620010" cy="5184140"/>
          </a:xfrm>
        </p:grpSpPr>
        <p:sp>
          <p:nvSpPr>
            <p:cNvPr name="Freeform 54" id="5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5" id="5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2189" t="0" r="-22189" b="0"/>
              </a:stretch>
            </a:blipFill>
          </p:spPr>
        </p:sp>
        <p:sp>
          <p:nvSpPr>
            <p:cNvPr name="Freeform 56" id="5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57" id="5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58" id="5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59" id="5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60" id="6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61" id="6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62" id="6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27017" y="2459491"/>
            <a:ext cx="507594" cy="687628"/>
          </a:xfrm>
          <a:custGeom>
            <a:avLst/>
            <a:gdLst/>
            <a:ahLst/>
            <a:cxnLst/>
            <a:rect r="r" b="b" t="t" l="l"/>
            <a:pathLst>
              <a:path h="687628" w="507594">
                <a:moveTo>
                  <a:pt x="0" y="0"/>
                </a:moveTo>
                <a:lnTo>
                  <a:pt x="507594" y="0"/>
                </a:lnTo>
                <a:lnTo>
                  <a:pt x="507594" y="687627"/>
                </a:lnTo>
                <a:lnTo>
                  <a:pt x="0" y="687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4887" y="3919134"/>
            <a:ext cx="1224366" cy="1224366"/>
            <a:chOff x="0" y="0"/>
            <a:chExt cx="1632488" cy="1632488"/>
          </a:xfrm>
        </p:grpSpPr>
        <p:grpSp>
          <p:nvGrpSpPr>
            <p:cNvPr name="Group 4" id="4"/>
            <p:cNvGrpSpPr/>
            <p:nvPr/>
          </p:nvGrpSpPr>
          <p:grpSpPr>
            <a:xfrm rot="0">
              <a:off x="0" y="0"/>
              <a:ext cx="1632488" cy="163248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07107" y="476242"/>
              <a:ext cx="697828" cy="697828"/>
            </a:xfrm>
            <a:custGeom>
              <a:avLst/>
              <a:gdLst/>
              <a:ahLst/>
              <a:cxnLst/>
              <a:rect r="r" b="b" t="t" l="l"/>
              <a:pathLst>
                <a:path h="697828" w="697828">
                  <a:moveTo>
                    <a:pt x="0" y="0"/>
                  </a:moveTo>
                  <a:lnTo>
                    <a:pt x="697828" y="0"/>
                  </a:lnTo>
                  <a:lnTo>
                    <a:pt x="697828" y="697827"/>
                  </a:lnTo>
                  <a:lnTo>
                    <a:pt x="0" y="697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5144868">
            <a:off x="1700167" y="-5750382"/>
            <a:ext cx="4551951" cy="10750780"/>
            <a:chOff x="0" y="0"/>
            <a:chExt cx="1339248" cy="3163031"/>
          </a:xfrm>
        </p:grpSpPr>
        <p:sp>
          <p:nvSpPr>
            <p:cNvPr name="Freeform 9" id="9"/>
            <p:cNvSpPr/>
            <p:nvPr/>
          </p:nvSpPr>
          <p:spPr>
            <a:xfrm flipH="false" flipV="false" rot="0">
              <a:off x="0" y="0"/>
              <a:ext cx="1339248" cy="3163032"/>
            </a:xfrm>
            <a:custGeom>
              <a:avLst/>
              <a:gdLst/>
              <a:ahLst/>
              <a:cxnLst/>
              <a:rect r="r" b="b" t="t" l="l"/>
              <a:pathLst>
                <a:path h="3163032" w="1339248">
                  <a:moveTo>
                    <a:pt x="86740" y="0"/>
                  </a:moveTo>
                  <a:lnTo>
                    <a:pt x="1252508" y="0"/>
                  </a:lnTo>
                  <a:cubicBezTo>
                    <a:pt x="1275513" y="0"/>
                    <a:pt x="1297576" y="9139"/>
                    <a:pt x="1313843" y="25406"/>
                  </a:cubicBezTo>
                  <a:cubicBezTo>
                    <a:pt x="1330110" y="41673"/>
                    <a:pt x="1339248" y="63735"/>
                    <a:pt x="1339248" y="86740"/>
                  </a:cubicBezTo>
                  <a:lnTo>
                    <a:pt x="1339248" y="3076291"/>
                  </a:lnTo>
                  <a:cubicBezTo>
                    <a:pt x="1339248" y="3099296"/>
                    <a:pt x="1330110" y="3121359"/>
                    <a:pt x="1313843" y="3137626"/>
                  </a:cubicBezTo>
                  <a:cubicBezTo>
                    <a:pt x="1297576" y="3153893"/>
                    <a:pt x="1275513" y="3163032"/>
                    <a:pt x="1252508" y="3163032"/>
                  </a:cubicBezTo>
                  <a:lnTo>
                    <a:pt x="86740" y="3163032"/>
                  </a:lnTo>
                  <a:cubicBezTo>
                    <a:pt x="63735" y="3163032"/>
                    <a:pt x="41673" y="3153893"/>
                    <a:pt x="25406" y="3137626"/>
                  </a:cubicBezTo>
                  <a:cubicBezTo>
                    <a:pt x="9139" y="3121359"/>
                    <a:pt x="0" y="3099296"/>
                    <a:pt x="0" y="3076291"/>
                  </a:cubicBezTo>
                  <a:lnTo>
                    <a:pt x="0" y="86740"/>
                  </a:lnTo>
                  <a:cubicBezTo>
                    <a:pt x="0" y="63735"/>
                    <a:pt x="9139" y="41673"/>
                    <a:pt x="25406" y="25406"/>
                  </a:cubicBezTo>
                  <a:cubicBezTo>
                    <a:pt x="41673" y="9139"/>
                    <a:pt x="63735" y="0"/>
                    <a:pt x="86740" y="0"/>
                  </a:cubicBezTo>
                  <a:close/>
                </a:path>
              </a:pathLst>
            </a:custGeom>
            <a:solidFill>
              <a:srgbClr val="F45D3D"/>
            </a:solidFill>
          </p:spPr>
        </p:sp>
        <p:sp>
          <p:nvSpPr>
            <p:cNvPr name="TextBox 10" id="10"/>
            <p:cNvSpPr txBox="true"/>
            <p:nvPr/>
          </p:nvSpPr>
          <p:spPr>
            <a:xfrm>
              <a:off x="0" y="-38100"/>
              <a:ext cx="1339248" cy="320113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95882" y="666523"/>
            <a:ext cx="8648118" cy="810079"/>
          </a:xfrm>
          <a:prstGeom prst="rect">
            <a:avLst/>
          </a:prstGeom>
        </p:spPr>
        <p:txBody>
          <a:bodyPr anchor="t" rtlCol="false" tIns="0" lIns="0" bIns="0" rIns="0">
            <a:spAutoFit/>
          </a:bodyPr>
          <a:lstStyle/>
          <a:p>
            <a:pPr>
              <a:lnSpc>
                <a:spcPts val="6273"/>
              </a:lnSpc>
            </a:pPr>
            <a:r>
              <a:rPr lang="en-US" sz="5918" spc="-307">
                <a:solidFill>
                  <a:srgbClr val="FFFFFF"/>
                </a:solidFill>
                <a:latin typeface="Garet Bold"/>
              </a:rPr>
              <a:t>Sử dụng Log</a:t>
            </a:r>
          </a:p>
        </p:txBody>
      </p:sp>
      <p:sp>
        <p:nvSpPr>
          <p:cNvPr name="TextBox 12" id="12"/>
          <p:cNvSpPr txBox="true"/>
          <p:nvPr/>
        </p:nvSpPr>
        <p:spPr>
          <a:xfrm rot="0">
            <a:off x="2302268" y="3995334"/>
            <a:ext cx="14406447" cy="3112057"/>
          </a:xfrm>
          <a:prstGeom prst="rect">
            <a:avLst/>
          </a:prstGeom>
        </p:spPr>
        <p:txBody>
          <a:bodyPr anchor="t" rtlCol="false" tIns="0" lIns="0" bIns="0" rIns="0">
            <a:spAutoFit/>
          </a:bodyPr>
          <a:lstStyle/>
          <a:p>
            <a:pPr algn="ctr">
              <a:lnSpc>
                <a:spcPts val="6090"/>
              </a:lnSpc>
            </a:pPr>
            <a:r>
              <a:rPr lang="en-US" sz="5745" spc="-298">
                <a:solidFill>
                  <a:srgbClr val="000000"/>
                </a:solidFill>
                <a:latin typeface="Garet"/>
              </a:rPr>
              <a:t>Cửa sổ Logcat trong Android Studio giúp debug ứng dụng bằng cách </a:t>
            </a:r>
            <a:r>
              <a:rPr lang="en-US" sz="5745" spc="-298">
                <a:solidFill>
                  <a:srgbClr val="000000"/>
                </a:solidFill>
                <a:latin typeface="Garet"/>
              </a:rPr>
              <a:t>hiển thị nhật ký từ thiết bị của bạn theo thời gian thực (View -&gt; Tool Windows -&gt; Logcat)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27017" y="2459491"/>
            <a:ext cx="507594" cy="687628"/>
          </a:xfrm>
          <a:custGeom>
            <a:avLst/>
            <a:gdLst/>
            <a:ahLst/>
            <a:cxnLst/>
            <a:rect r="r" b="b" t="t" l="l"/>
            <a:pathLst>
              <a:path h="687628" w="507594">
                <a:moveTo>
                  <a:pt x="0" y="0"/>
                </a:moveTo>
                <a:lnTo>
                  <a:pt x="507594" y="0"/>
                </a:lnTo>
                <a:lnTo>
                  <a:pt x="507594" y="687627"/>
                </a:lnTo>
                <a:lnTo>
                  <a:pt x="0" y="687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5882" y="1922752"/>
            <a:ext cx="1224366" cy="1224366"/>
            <a:chOff x="0" y="0"/>
            <a:chExt cx="1632488" cy="1632488"/>
          </a:xfrm>
        </p:grpSpPr>
        <p:grpSp>
          <p:nvGrpSpPr>
            <p:cNvPr name="Group 4" id="4"/>
            <p:cNvGrpSpPr/>
            <p:nvPr/>
          </p:nvGrpSpPr>
          <p:grpSpPr>
            <a:xfrm rot="0">
              <a:off x="0" y="0"/>
              <a:ext cx="1632488" cy="163248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07107" y="476242"/>
              <a:ext cx="697828" cy="697828"/>
            </a:xfrm>
            <a:custGeom>
              <a:avLst/>
              <a:gdLst/>
              <a:ahLst/>
              <a:cxnLst/>
              <a:rect r="r" b="b" t="t" l="l"/>
              <a:pathLst>
                <a:path h="697828" w="697828">
                  <a:moveTo>
                    <a:pt x="0" y="0"/>
                  </a:moveTo>
                  <a:lnTo>
                    <a:pt x="697828" y="0"/>
                  </a:lnTo>
                  <a:lnTo>
                    <a:pt x="697828" y="697827"/>
                  </a:lnTo>
                  <a:lnTo>
                    <a:pt x="0" y="697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5144868">
            <a:off x="1700167" y="-5750382"/>
            <a:ext cx="4551951" cy="10750780"/>
            <a:chOff x="0" y="0"/>
            <a:chExt cx="1339248" cy="3163031"/>
          </a:xfrm>
        </p:grpSpPr>
        <p:sp>
          <p:nvSpPr>
            <p:cNvPr name="Freeform 9" id="9"/>
            <p:cNvSpPr/>
            <p:nvPr/>
          </p:nvSpPr>
          <p:spPr>
            <a:xfrm flipH="false" flipV="false" rot="0">
              <a:off x="0" y="0"/>
              <a:ext cx="1339248" cy="3163032"/>
            </a:xfrm>
            <a:custGeom>
              <a:avLst/>
              <a:gdLst/>
              <a:ahLst/>
              <a:cxnLst/>
              <a:rect r="r" b="b" t="t" l="l"/>
              <a:pathLst>
                <a:path h="3163032" w="1339248">
                  <a:moveTo>
                    <a:pt x="86740" y="0"/>
                  </a:moveTo>
                  <a:lnTo>
                    <a:pt x="1252508" y="0"/>
                  </a:lnTo>
                  <a:cubicBezTo>
                    <a:pt x="1275513" y="0"/>
                    <a:pt x="1297576" y="9139"/>
                    <a:pt x="1313843" y="25406"/>
                  </a:cubicBezTo>
                  <a:cubicBezTo>
                    <a:pt x="1330110" y="41673"/>
                    <a:pt x="1339248" y="63735"/>
                    <a:pt x="1339248" y="86740"/>
                  </a:cubicBezTo>
                  <a:lnTo>
                    <a:pt x="1339248" y="3076291"/>
                  </a:lnTo>
                  <a:cubicBezTo>
                    <a:pt x="1339248" y="3099296"/>
                    <a:pt x="1330110" y="3121359"/>
                    <a:pt x="1313843" y="3137626"/>
                  </a:cubicBezTo>
                  <a:cubicBezTo>
                    <a:pt x="1297576" y="3153893"/>
                    <a:pt x="1275513" y="3163032"/>
                    <a:pt x="1252508" y="3163032"/>
                  </a:cubicBezTo>
                  <a:lnTo>
                    <a:pt x="86740" y="3163032"/>
                  </a:lnTo>
                  <a:cubicBezTo>
                    <a:pt x="63735" y="3163032"/>
                    <a:pt x="41673" y="3153893"/>
                    <a:pt x="25406" y="3137626"/>
                  </a:cubicBezTo>
                  <a:cubicBezTo>
                    <a:pt x="9139" y="3121359"/>
                    <a:pt x="0" y="3099296"/>
                    <a:pt x="0" y="3076291"/>
                  </a:cubicBezTo>
                  <a:lnTo>
                    <a:pt x="0" y="86740"/>
                  </a:lnTo>
                  <a:cubicBezTo>
                    <a:pt x="0" y="63735"/>
                    <a:pt x="9139" y="41673"/>
                    <a:pt x="25406" y="25406"/>
                  </a:cubicBezTo>
                  <a:cubicBezTo>
                    <a:pt x="41673" y="9139"/>
                    <a:pt x="63735" y="0"/>
                    <a:pt x="86740" y="0"/>
                  </a:cubicBezTo>
                  <a:close/>
                </a:path>
              </a:pathLst>
            </a:custGeom>
            <a:solidFill>
              <a:srgbClr val="F45D3D"/>
            </a:solidFill>
          </p:spPr>
        </p:sp>
        <p:sp>
          <p:nvSpPr>
            <p:cNvPr name="TextBox 10" id="10"/>
            <p:cNvSpPr txBox="true"/>
            <p:nvPr/>
          </p:nvSpPr>
          <p:spPr>
            <a:xfrm>
              <a:off x="0" y="-38100"/>
              <a:ext cx="1339248" cy="320113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95882" y="666523"/>
            <a:ext cx="8648118" cy="810079"/>
          </a:xfrm>
          <a:prstGeom prst="rect">
            <a:avLst/>
          </a:prstGeom>
        </p:spPr>
        <p:txBody>
          <a:bodyPr anchor="t" rtlCol="false" tIns="0" lIns="0" bIns="0" rIns="0">
            <a:spAutoFit/>
          </a:bodyPr>
          <a:lstStyle/>
          <a:p>
            <a:pPr>
              <a:lnSpc>
                <a:spcPts val="6273"/>
              </a:lnSpc>
            </a:pPr>
            <a:r>
              <a:rPr lang="en-US" sz="5918" spc="-307">
                <a:solidFill>
                  <a:srgbClr val="FFFFFF"/>
                </a:solidFill>
                <a:latin typeface="Garet Bold"/>
              </a:rPr>
              <a:t>Sử dụng Log</a:t>
            </a:r>
          </a:p>
        </p:txBody>
      </p:sp>
      <p:sp>
        <p:nvSpPr>
          <p:cNvPr name="TextBox 12" id="12"/>
          <p:cNvSpPr txBox="true"/>
          <p:nvPr/>
        </p:nvSpPr>
        <p:spPr>
          <a:xfrm rot="0">
            <a:off x="495882" y="3394768"/>
            <a:ext cx="16458659" cy="5735828"/>
          </a:xfrm>
          <a:prstGeom prst="rect">
            <a:avLst/>
          </a:prstGeom>
        </p:spPr>
        <p:txBody>
          <a:bodyPr anchor="t" rtlCol="false" tIns="0" lIns="0" bIns="0" rIns="0">
            <a:spAutoFit/>
          </a:bodyPr>
          <a:lstStyle/>
          <a:p>
            <a:pPr marL="1318522" indent="-659261" lvl="1">
              <a:lnSpc>
                <a:spcPts val="6473"/>
              </a:lnSpc>
              <a:buFont typeface="Arial"/>
              <a:buChar char="•"/>
            </a:pPr>
            <a:r>
              <a:rPr lang="en-US" sz="6107" spc="-317">
                <a:solidFill>
                  <a:srgbClr val="000000"/>
                </a:solidFill>
                <a:latin typeface="Garet"/>
              </a:rPr>
              <a:t>Sử dụng lớp Log để hiển thị nhật ký</a:t>
            </a:r>
          </a:p>
          <a:p>
            <a:pPr marL="1318522" indent="-659261" lvl="1">
              <a:lnSpc>
                <a:spcPts val="6473"/>
              </a:lnSpc>
              <a:buFont typeface="Arial"/>
              <a:buChar char="•"/>
            </a:pPr>
            <a:r>
              <a:rPr lang="en-US" sz="6107" spc="-317">
                <a:solidFill>
                  <a:srgbClr val="000000"/>
                </a:solidFill>
                <a:latin typeface="Garet"/>
              </a:rPr>
              <a:t>Lớp Log bao gồm các phương thức sau để hiện thị </a:t>
            </a:r>
          </a:p>
          <a:p>
            <a:pPr marL="2637045" indent="-879015" lvl="2">
              <a:lnSpc>
                <a:spcPts val="6473"/>
              </a:lnSpc>
              <a:buFont typeface="Arial"/>
              <a:buChar char="⚬"/>
            </a:pPr>
            <a:r>
              <a:rPr lang="en-US" sz="6107" spc="-317">
                <a:solidFill>
                  <a:srgbClr val="000000"/>
                </a:solidFill>
                <a:latin typeface="Garet"/>
              </a:rPr>
              <a:t>d - debug</a:t>
            </a:r>
          </a:p>
          <a:p>
            <a:pPr marL="2637045" indent="-879015" lvl="2">
              <a:lnSpc>
                <a:spcPts val="6473"/>
              </a:lnSpc>
              <a:buFont typeface="Arial"/>
              <a:buChar char="⚬"/>
            </a:pPr>
            <a:r>
              <a:rPr lang="en-US" sz="6107" spc="-317">
                <a:solidFill>
                  <a:srgbClr val="000000"/>
                </a:solidFill>
                <a:latin typeface="Garet"/>
              </a:rPr>
              <a:t>i - info</a:t>
            </a:r>
          </a:p>
          <a:p>
            <a:pPr marL="2637045" indent="-879015" lvl="2">
              <a:lnSpc>
                <a:spcPts val="6473"/>
              </a:lnSpc>
              <a:buFont typeface="Arial"/>
              <a:buChar char="⚬"/>
            </a:pPr>
            <a:r>
              <a:rPr lang="en-US" sz="6107" spc="-317">
                <a:solidFill>
                  <a:srgbClr val="000000"/>
                </a:solidFill>
                <a:latin typeface="Garet"/>
              </a:rPr>
              <a:t>e - error</a:t>
            </a:r>
          </a:p>
          <a:p>
            <a:pPr marL="2637045" indent="-879015" lvl="2">
              <a:lnSpc>
                <a:spcPts val="6473"/>
              </a:lnSpc>
              <a:buFont typeface="Arial"/>
              <a:buChar char="⚬"/>
            </a:pPr>
            <a:r>
              <a:rPr lang="en-US" sz="6107" spc="-317">
                <a:solidFill>
                  <a:srgbClr val="000000"/>
                </a:solidFill>
                <a:latin typeface="Garet"/>
              </a:rPr>
              <a:t>w - warn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27017" y="2459491"/>
            <a:ext cx="507594" cy="687628"/>
          </a:xfrm>
          <a:custGeom>
            <a:avLst/>
            <a:gdLst/>
            <a:ahLst/>
            <a:cxnLst/>
            <a:rect r="r" b="b" t="t" l="l"/>
            <a:pathLst>
              <a:path h="687628" w="507594">
                <a:moveTo>
                  <a:pt x="0" y="0"/>
                </a:moveTo>
                <a:lnTo>
                  <a:pt x="507594" y="0"/>
                </a:lnTo>
                <a:lnTo>
                  <a:pt x="507594" y="687627"/>
                </a:lnTo>
                <a:lnTo>
                  <a:pt x="0" y="687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5882" y="1922752"/>
            <a:ext cx="1224366" cy="1224366"/>
            <a:chOff x="0" y="0"/>
            <a:chExt cx="1632488" cy="1632488"/>
          </a:xfrm>
        </p:grpSpPr>
        <p:grpSp>
          <p:nvGrpSpPr>
            <p:cNvPr name="Group 4" id="4"/>
            <p:cNvGrpSpPr/>
            <p:nvPr/>
          </p:nvGrpSpPr>
          <p:grpSpPr>
            <a:xfrm rot="0">
              <a:off x="0" y="0"/>
              <a:ext cx="1632488" cy="163248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07107" y="476242"/>
              <a:ext cx="697828" cy="697828"/>
            </a:xfrm>
            <a:custGeom>
              <a:avLst/>
              <a:gdLst/>
              <a:ahLst/>
              <a:cxnLst/>
              <a:rect r="r" b="b" t="t" l="l"/>
              <a:pathLst>
                <a:path h="697828" w="697828">
                  <a:moveTo>
                    <a:pt x="0" y="0"/>
                  </a:moveTo>
                  <a:lnTo>
                    <a:pt x="697828" y="0"/>
                  </a:lnTo>
                  <a:lnTo>
                    <a:pt x="697828" y="697827"/>
                  </a:lnTo>
                  <a:lnTo>
                    <a:pt x="0" y="697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5144868">
            <a:off x="1700167" y="-5750382"/>
            <a:ext cx="4551951" cy="10750780"/>
            <a:chOff x="0" y="0"/>
            <a:chExt cx="1339248" cy="3163031"/>
          </a:xfrm>
        </p:grpSpPr>
        <p:sp>
          <p:nvSpPr>
            <p:cNvPr name="Freeform 9" id="9"/>
            <p:cNvSpPr/>
            <p:nvPr/>
          </p:nvSpPr>
          <p:spPr>
            <a:xfrm flipH="false" flipV="false" rot="0">
              <a:off x="0" y="0"/>
              <a:ext cx="1339248" cy="3163032"/>
            </a:xfrm>
            <a:custGeom>
              <a:avLst/>
              <a:gdLst/>
              <a:ahLst/>
              <a:cxnLst/>
              <a:rect r="r" b="b" t="t" l="l"/>
              <a:pathLst>
                <a:path h="3163032" w="1339248">
                  <a:moveTo>
                    <a:pt x="86740" y="0"/>
                  </a:moveTo>
                  <a:lnTo>
                    <a:pt x="1252508" y="0"/>
                  </a:lnTo>
                  <a:cubicBezTo>
                    <a:pt x="1275513" y="0"/>
                    <a:pt x="1297576" y="9139"/>
                    <a:pt x="1313843" y="25406"/>
                  </a:cubicBezTo>
                  <a:cubicBezTo>
                    <a:pt x="1330110" y="41673"/>
                    <a:pt x="1339248" y="63735"/>
                    <a:pt x="1339248" y="86740"/>
                  </a:cubicBezTo>
                  <a:lnTo>
                    <a:pt x="1339248" y="3076291"/>
                  </a:lnTo>
                  <a:cubicBezTo>
                    <a:pt x="1339248" y="3099296"/>
                    <a:pt x="1330110" y="3121359"/>
                    <a:pt x="1313843" y="3137626"/>
                  </a:cubicBezTo>
                  <a:cubicBezTo>
                    <a:pt x="1297576" y="3153893"/>
                    <a:pt x="1275513" y="3163032"/>
                    <a:pt x="1252508" y="3163032"/>
                  </a:cubicBezTo>
                  <a:lnTo>
                    <a:pt x="86740" y="3163032"/>
                  </a:lnTo>
                  <a:cubicBezTo>
                    <a:pt x="63735" y="3163032"/>
                    <a:pt x="41673" y="3153893"/>
                    <a:pt x="25406" y="3137626"/>
                  </a:cubicBezTo>
                  <a:cubicBezTo>
                    <a:pt x="9139" y="3121359"/>
                    <a:pt x="0" y="3099296"/>
                    <a:pt x="0" y="3076291"/>
                  </a:cubicBezTo>
                  <a:lnTo>
                    <a:pt x="0" y="86740"/>
                  </a:lnTo>
                  <a:cubicBezTo>
                    <a:pt x="0" y="63735"/>
                    <a:pt x="9139" y="41673"/>
                    <a:pt x="25406" y="25406"/>
                  </a:cubicBezTo>
                  <a:cubicBezTo>
                    <a:pt x="41673" y="9139"/>
                    <a:pt x="63735" y="0"/>
                    <a:pt x="86740" y="0"/>
                  </a:cubicBezTo>
                  <a:close/>
                </a:path>
              </a:pathLst>
            </a:custGeom>
            <a:solidFill>
              <a:srgbClr val="F45D3D"/>
            </a:solidFill>
          </p:spPr>
        </p:sp>
        <p:sp>
          <p:nvSpPr>
            <p:cNvPr name="TextBox 10" id="10"/>
            <p:cNvSpPr txBox="true"/>
            <p:nvPr/>
          </p:nvSpPr>
          <p:spPr>
            <a:xfrm>
              <a:off x="0" y="-38100"/>
              <a:ext cx="1339248" cy="320113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95882" y="666523"/>
            <a:ext cx="8648118" cy="810079"/>
          </a:xfrm>
          <a:prstGeom prst="rect">
            <a:avLst/>
          </a:prstGeom>
        </p:spPr>
        <p:txBody>
          <a:bodyPr anchor="t" rtlCol="false" tIns="0" lIns="0" bIns="0" rIns="0">
            <a:spAutoFit/>
          </a:bodyPr>
          <a:lstStyle/>
          <a:p>
            <a:pPr>
              <a:lnSpc>
                <a:spcPts val="6273"/>
              </a:lnSpc>
            </a:pPr>
            <a:r>
              <a:rPr lang="en-US" sz="5918" spc="-307">
                <a:solidFill>
                  <a:srgbClr val="FFFFFF"/>
                </a:solidFill>
                <a:latin typeface="Garet Bold"/>
              </a:rPr>
              <a:t>Sử dụng Log</a:t>
            </a:r>
          </a:p>
        </p:txBody>
      </p:sp>
      <p:sp>
        <p:nvSpPr>
          <p:cNvPr name="TextBox 12" id="12"/>
          <p:cNvSpPr txBox="true"/>
          <p:nvPr/>
        </p:nvSpPr>
        <p:spPr>
          <a:xfrm rot="0">
            <a:off x="252532" y="3385243"/>
            <a:ext cx="17333912" cy="5410283"/>
          </a:xfrm>
          <a:prstGeom prst="rect">
            <a:avLst/>
          </a:prstGeom>
        </p:spPr>
        <p:txBody>
          <a:bodyPr anchor="t" rtlCol="false" tIns="0" lIns="0" bIns="0" rIns="0">
            <a:spAutoFit/>
          </a:bodyPr>
          <a:lstStyle/>
          <a:p>
            <a:pPr marL="1236077" indent="-618039" lvl="1">
              <a:lnSpc>
                <a:spcPts val="6068"/>
              </a:lnSpc>
              <a:buFont typeface="Arial"/>
              <a:buChar char="•"/>
            </a:pPr>
            <a:r>
              <a:rPr lang="en-US" sz="5725" spc="-297">
                <a:solidFill>
                  <a:srgbClr val="000000"/>
                </a:solidFill>
                <a:latin typeface="Garet"/>
              </a:rPr>
              <a:t>Các phương thức trên đều nhận 2 tham số:  </a:t>
            </a:r>
          </a:p>
          <a:p>
            <a:pPr marL="2472154" indent="-824051" lvl="2">
              <a:lnSpc>
                <a:spcPts val="6068"/>
              </a:lnSpc>
              <a:buFont typeface="Arial"/>
              <a:buChar char="⚬"/>
            </a:pPr>
            <a:r>
              <a:rPr lang="en-US" sz="5725" spc="-297">
                <a:solidFill>
                  <a:srgbClr val="000000"/>
                </a:solidFill>
                <a:latin typeface="Garet"/>
              </a:rPr>
              <a:t>Đầu tiên là thẻ (tag) dùng để lọc thông điệp trong cửa </a:t>
            </a:r>
            <a:r>
              <a:rPr lang="en-US" sz="5725" spc="-297">
                <a:solidFill>
                  <a:srgbClr val="000000"/>
                </a:solidFill>
                <a:latin typeface="Garet"/>
              </a:rPr>
              <a:t>sổ Logcat, thường thì giá trị này sẽ là tên của hoạt động phát sinh ra thông điệp. </a:t>
            </a:r>
          </a:p>
          <a:p>
            <a:pPr marL="2472154" indent="-824051" lvl="2">
              <a:lnSpc>
                <a:spcPts val="6068"/>
              </a:lnSpc>
              <a:buFont typeface="Arial"/>
              <a:buChar char="⚬"/>
            </a:pPr>
            <a:r>
              <a:rPr lang="en-US" sz="5725" spc="-297">
                <a:solidFill>
                  <a:srgbClr val="000000"/>
                </a:solidFill>
                <a:latin typeface="Garet"/>
              </a:rPr>
              <a:t>Tham số thứ 2 sẽ là thông điệp sẽ được in ra bên cạnh Thẻ</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79919"/>
            <a:ext cx="18149850" cy="8527162"/>
          </a:xfrm>
          <a:custGeom>
            <a:avLst/>
            <a:gdLst/>
            <a:ahLst/>
            <a:cxnLst/>
            <a:rect r="r" b="b" t="t" l="l"/>
            <a:pathLst>
              <a:path h="8527162" w="18149850">
                <a:moveTo>
                  <a:pt x="0" y="0"/>
                </a:moveTo>
                <a:lnTo>
                  <a:pt x="18149850" y="0"/>
                </a:lnTo>
                <a:lnTo>
                  <a:pt x="18149850" y="8527162"/>
                </a:lnTo>
                <a:lnTo>
                  <a:pt x="0" y="8527162"/>
                </a:lnTo>
                <a:lnTo>
                  <a:pt x="0" y="0"/>
                </a:lnTo>
                <a:close/>
              </a:path>
            </a:pathLst>
          </a:custGeom>
          <a:blipFill>
            <a:blip r:embed="rId2"/>
            <a:stretch>
              <a:fillRect l="-1013" t="0" r="-3133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84" y="0"/>
            <a:ext cx="7553691" cy="10287000"/>
            <a:chOff x="0" y="0"/>
            <a:chExt cx="10071588" cy="13716000"/>
          </a:xfrm>
        </p:grpSpPr>
        <p:grpSp>
          <p:nvGrpSpPr>
            <p:cNvPr name="Group 3" id="3"/>
            <p:cNvGrpSpPr/>
            <p:nvPr/>
          </p:nvGrpSpPr>
          <p:grpSpPr>
            <a:xfrm rot="0">
              <a:off x="0" y="0"/>
              <a:ext cx="10071588" cy="13716000"/>
              <a:chOff x="0" y="0"/>
              <a:chExt cx="2095387" cy="2853605"/>
            </a:xfrm>
          </p:grpSpPr>
          <p:sp>
            <p:nvSpPr>
              <p:cNvPr name="Freeform 4" id="4"/>
              <p:cNvSpPr/>
              <p:nvPr/>
            </p:nvSpPr>
            <p:spPr>
              <a:xfrm flipH="false" flipV="false" rot="0">
                <a:off x="0" y="0"/>
                <a:ext cx="2095387" cy="2853605"/>
              </a:xfrm>
              <a:custGeom>
                <a:avLst/>
                <a:gdLst/>
                <a:ahLst/>
                <a:cxnLst/>
                <a:rect r="r" b="b" t="t" l="l"/>
                <a:pathLst>
                  <a:path h="2853605" w="2095387">
                    <a:moveTo>
                      <a:pt x="0" y="0"/>
                    </a:moveTo>
                    <a:lnTo>
                      <a:pt x="2095387" y="0"/>
                    </a:lnTo>
                    <a:lnTo>
                      <a:pt x="2095387" y="2853605"/>
                    </a:lnTo>
                    <a:lnTo>
                      <a:pt x="0" y="2853605"/>
                    </a:lnTo>
                    <a:close/>
                  </a:path>
                </a:pathLst>
              </a:custGeom>
              <a:solidFill>
                <a:srgbClr val="F45D3D"/>
              </a:solidFill>
            </p:spPr>
          </p:sp>
          <p:sp>
            <p:nvSpPr>
              <p:cNvPr name="TextBox 5" id="5"/>
              <p:cNvSpPr txBox="true"/>
              <p:nvPr/>
            </p:nvSpPr>
            <p:spPr>
              <a:xfrm>
                <a:off x="0" y="-38100"/>
                <a:ext cx="2095387" cy="289170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12158" y="569357"/>
              <a:ext cx="1055889" cy="105588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547230" y="595743"/>
              <a:ext cx="1003117" cy="1003117"/>
            </a:xfrm>
            <a:custGeom>
              <a:avLst/>
              <a:gdLst/>
              <a:ahLst/>
              <a:cxnLst/>
              <a:rect r="r" b="b" t="t" l="l"/>
              <a:pathLst>
                <a:path h="1003117" w="1003117">
                  <a:moveTo>
                    <a:pt x="0" y="0"/>
                  </a:moveTo>
                  <a:lnTo>
                    <a:pt x="1003117" y="0"/>
                  </a:lnTo>
                  <a:lnTo>
                    <a:pt x="1003117" y="1003117"/>
                  </a:lnTo>
                  <a:lnTo>
                    <a:pt x="0" y="1003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a:grpSpLocks noChangeAspect="true"/>
          </p:cNvGrpSpPr>
          <p:nvPr/>
        </p:nvGrpSpPr>
        <p:grpSpPr>
          <a:xfrm rot="0">
            <a:off x="2267912" y="2068412"/>
            <a:ext cx="3108235" cy="6150177"/>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88649" t="0" r="-58074"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0" id="20"/>
          <p:cNvSpPr/>
          <p:nvPr/>
        </p:nvSpPr>
        <p:spPr>
          <a:xfrm flipH="true" flipV="false" rot="-5262314">
            <a:off x="1449886" y="5530949"/>
            <a:ext cx="5395375" cy="6691938"/>
          </a:xfrm>
          <a:custGeom>
            <a:avLst/>
            <a:gdLst/>
            <a:ahLst/>
            <a:cxnLst/>
            <a:rect r="r" b="b" t="t" l="l"/>
            <a:pathLst>
              <a:path h="6691938" w="5395375">
                <a:moveTo>
                  <a:pt x="5395375" y="0"/>
                </a:moveTo>
                <a:lnTo>
                  <a:pt x="0" y="0"/>
                </a:lnTo>
                <a:lnTo>
                  <a:pt x="0" y="6691938"/>
                </a:lnTo>
                <a:lnTo>
                  <a:pt x="5395375" y="6691938"/>
                </a:lnTo>
                <a:lnTo>
                  <a:pt x="5395375" y="0"/>
                </a:lnTo>
                <a:close/>
              </a:path>
            </a:pathLst>
          </a:custGeom>
          <a:blipFill>
            <a:blip r:embed="rId5"/>
            <a:stretch>
              <a:fillRect l="0" t="0" r="0" b="0"/>
            </a:stretch>
          </a:blipFill>
        </p:spPr>
      </p:sp>
      <p:sp>
        <p:nvSpPr>
          <p:cNvPr name="TextBox 21" id="21"/>
          <p:cNvSpPr txBox="true"/>
          <p:nvPr/>
        </p:nvSpPr>
        <p:spPr>
          <a:xfrm rot="0">
            <a:off x="7598875" y="2616103"/>
            <a:ext cx="10689125" cy="5140519"/>
          </a:xfrm>
          <a:prstGeom prst="rect">
            <a:avLst/>
          </a:prstGeom>
        </p:spPr>
        <p:txBody>
          <a:bodyPr anchor="t" rtlCol="false" tIns="0" lIns="0" bIns="0" rIns="0">
            <a:spAutoFit/>
          </a:bodyPr>
          <a:lstStyle/>
          <a:p>
            <a:pPr marL="1277781" indent="-638890" lvl="1">
              <a:lnSpc>
                <a:spcPts val="6273"/>
              </a:lnSpc>
              <a:buFont typeface="Arial"/>
              <a:buChar char="•"/>
            </a:pPr>
            <a:r>
              <a:rPr lang="en-US" sz="5918" spc="-307">
                <a:solidFill>
                  <a:srgbClr val="000000"/>
                </a:solidFill>
                <a:latin typeface="Garet"/>
              </a:rPr>
              <a:t> Tổng quan Debug</a:t>
            </a:r>
          </a:p>
          <a:p>
            <a:pPr marL="1277781" indent="-638890" lvl="1">
              <a:lnSpc>
                <a:spcPts val="8877"/>
              </a:lnSpc>
              <a:buFont typeface="Arial"/>
              <a:buChar char="•"/>
            </a:pPr>
            <a:r>
              <a:rPr lang="en-US" sz="5918" spc="-307">
                <a:solidFill>
                  <a:srgbClr val="000000"/>
                </a:solidFill>
                <a:latin typeface="Garet"/>
              </a:rPr>
              <a:t> Debug trong Android Studio</a:t>
            </a:r>
          </a:p>
          <a:p>
            <a:pPr marL="1277781" indent="-638890" lvl="1">
              <a:lnSpc>
                <a:spcPts val="8877"/>
              </a:lnSpc>
              <a:buFont typeface="Arial"/>
              <a:buChar char="•"/>
            </a:pPr>
            <a:r>
              <a:rPr lang="en-US" sz="5918" spc="-307">
                <a:solidFill>
                  <a:srgbClr val="000000"/>
                </a:solidFill>
                <a:latin typeface="Garet"/>
              </a:rPr>
              <a:t> Sử dụng Log</a:t>
            </a:r>
          </a:p>
          <a:p>
            <a:pPr marL="1277781" indent="-638890" lvl="1">
              <a:lnSpc>
                <a:spcPts val="8877"/>
              </a:lnSpc>
              <a:buFont typeface="Arial"/>
              <a:buChar char="•"/>
            </a:pPr>
            <a:r>
              <a:rPr lang="en-US" sz="5918" spc="-307">
                <a:solidFill>
                  <a:srgbClr val="000000"/>
                </a:solidFill>
                <a:latin typeface="Garet"/>
              </a:rPr>
              <a:t> Làm việc với Breakpoint</a:t>
            </a:r>
          </a:p>
        </p:txBody>
      </p:sp>
      <p:sp>
        <p:nvSpPr>
          <p:cNvPr name="TextBox 22" id="22"/>
          <p:cNvSpPr txBox="true"/>
          <p:nvPr/>
        </p:nvSpPr>
        <p:spPr>
          <a:xfrm rot="0">
            <a:off x="8882270" y="657299"/>
            <a:ext cx="6410277" cy="1226100"/>
          </a:xfrm>
          <a:prstGeom prst="rect">
            <a:avLst/>
          </a:prstGeom>
        </p:spPr>
        <p:txBody>
          <a:bodyPr anchor="t" rtlCol="false" tIns="0" lIns="0" bIns="0" rIns="0">
            <a:spAutoFit/>
          </a:bodyPr>
          <a:lstStyle/>
          <a:p>
            <a:pPr>
              <a:lnSpc>
                <a:spcPts val="9387"/>
              </a:lnSpc>
            </a:pPr>
            <a:r>
              <a:rPr lang="en-US" sz="8855" spc="-460">
                <a:solidFill>
                  <a:srgbClr val="000000"/>
                </a:solidFill>
                <a:latin typeface="Garet"/>
              </a:rPr>
              <a:t>Nội dung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846783"/>
            <a:ext cx="18288000" cy="2427996"/>
          </a:xfrm>
          <a:custGeom>
            <a:avLst/>
            <a:gdLst/>
            <a:ahLst/>
            <a:cxnLst/>
            <a:rect r="r" b="b" t="t" l="l"/>
            <a:pathLst>
              <a:path h="2427996" w="18288000">
                <a:moveTo>
                  <a:pt x="0" y="0"/>
                </a:moveTo>
                <a:lnTo>
                  <a:pt x="18288000" y="0"/>
                </a:lnTo>
                <a:lnTo>
                  <a:pt x="18288000" y="2427995"/>
                </a:lnTo>
                <a:lnTo>
                  <a:pt x="0" y="2427995"/>
                </a:lnTo>
                <a:lnTo>
                  <a:pt x="0" y="0"/>
                </a:lnTo>
                <a:close/>
              </a:path>
            </a:pathLst>
          </a:custGeom>
          <a:blipFill>
            <a:blip r:embed="rId2"/>
            <a:stretch>
              <a:fillRect l="-962" t="0" r="-962"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430159" y="4781323"/>
            <a:ext cx="8648118" cy="810079"/>
          </a:xfrm>
          <a:prstGeom prst="rect">
            <a:avLst/>
          </a:prstGeom>
        </p:spPr>
        <p:txBody>
          <a:bodyPr anchor="t" rtlCol="false" tIns="0" lIns="0" bIns="0" rIns="0">
            <a:spAutoFit/>
          </a:bodyPr>
          <a:lstStyle/>
          <a:p>
            <a:pPr>
              <a:lnSpc>
                <a:spcPts val="6273"/>
              </a:lnSpc>
            </a:pPr>
            <a:r>
              <a:rPr lang="en-US" sz="5918" spc="-307">
                <a:solidFill>
                  <a:srgbClr val="000000"/>
                </a:solidFill>
                <a:latin typeface="Garet Bold"/>
              </a:rPr>
              <a:t>Làm việc với breakpoint</a:t>
            </a:r>
          </a:p>
        </p:txBody>
      </p:sp>
      <p:grpSp>
        <p:nvGrpSpPr>
          <p:cNvPr name="Group 3" id="3"/>
          <p:cNvGrpSpPr>
            <a:grpSpLocks noChangeAspect="true"/>
          </p:cNvGrpSpPr>
          <p:nvPr/>
        </p:nvGrpSpPr>
        <p:grpSpPr>
          <a:xfrm rot="1467338">
            <a:off x="5701075" y="-617874"/>
            <a:ext cx="3828226" cy="7574803"/>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 id="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2961" t="0" r="-15484" b="0"/>
              </a:stretch>
            </a:blipFill>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7" id="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3" id="13"/>
          <p:cNvGrpSpPr>
            <a:grpSpLocks noChangeAspect="true"/>
          </p:cNvGrpSpPr>
          <p:nvPr/>
        </p:nvGrpSpPr>
        <p:grpSpPr>
          <a:xfrm rot="1467338">
            <a:off x="2346721" y="6597433"/>
            <a:ext cx="3828226" cy="7574803"/>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1263" t="0" r="-31263"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3" id="23"/>
          <p:cNvGrpSpPr>
            <a:grpSpLocks noChangeAspect="true"/>
          </p:cNvGrpSpPr>
          <p:nvPr/>
        </p:nvGrpSpPr>
        <p:grpSpPr>
          <a:xfrm rot="1467338">
            <a:off x="464075" y="666463"/>
            <a:ext cx="3828226" cy="7574803"/>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3" id="33"/>
          <p:cNvGrpSpPr>
            <a:grpSpLocks noChangeAspect="true"/>
          </p:cNvGrpSpPr>
          <p:nvPr/>
        </p:nvGrpSpPr>
        <p:grpSpPr>
          <a:xfrm rot="1467338">
            <a:off x="-3031017" y="7862175"/>
            <a:ext cx="3828226" cy="7574803"/>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189" t="0" r="-22189" b="0"/>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43" id="43"/>
          <p:cNvGrpSpPr>
            <a:grpSpLocks noChangeAspect="true"/>
          </p:cNvGrpSpPr>
          <p:nvPr/>
        </p:nvGrpSpPr>
        <p:grpSpPr>
          <a:xfrm rot="1467338">
            <a:off x="3774399" y="-6724853"/>
            <a:ext cx="3828226" cy="7574803"/>
            <a:chOff x="0" y="0"/>
            <a:chExt cx="2620010" cy="5184140"/>
          </a:xfrm>
        </p:grpSpPr>
        <p:sp>
          <p:nvSpPr>
            <p:cNvPr name="Freeform 44" id="4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5" id="4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2189" t="0" r="-22189" b="0"/>
              </a:stretch>
            </a:blipFill>
          </p:spPr>
        </p:sp>
        <p:sp>
          <p:nvSpPr>
            <p:cNvPr name="Freeform 46" id="4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47" id="4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48" id="4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9" id="4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50" id="5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51" id="5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52" id="5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53" id="53"/>
          <p:cNvGrpSpPr>
            <a:grpSpLocks noChangeAspect="true"/>
          </p:cNvGrpSpPr>
          <p:nvPr/>
        </p:nvGrpSpPr>
        <p:grpSpPr>
          <a:xfrm rot="1467338">
            <a:off x="-3031017" y="-2125649"/>
            <a:ext cx="3828226" cy="7574803"/>
            <a:chOff x="0" y="0"/>
            <a:chExt cx="2620010" cy="5184140"/>
          </a:xfrm>
        </p:grpSpPr>
        <p:sp>
          <p:nvSpPr>
            <p:cNvPr name="Freeform 54" id="5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5" id="5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2189" t="0" r="-22189" b="0"/>
              </a:stretch>
            </a:blipFill>
          </p:spPr>
        </p:sp>
        <p:sp>
          <p:nvSpPr>
            <p:cNvPr name="Freeform 56" id="5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57" id="5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58" id="5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59" id="5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60" id="6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61" id="6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62" id="6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27017" y="2459491"/>
            <a:ext cx="507594" cy="687628"/>
          </a:xfrm>
          <a:custGeom>
            <a:avLst/>
            <a:gdLst/>
            <a:ahLst/>
            <a:cxnLst/>
            <a:rect r="r" b="b" t="t" l="l"/>
            <a:pathLst>
              <a:path h="687628" w="507594">
                <a:moveTo>
                  <a:pt x="0" y="0"/>
                </a:moveTo>
                <a:lnTo>
                  <a:pt x="507594" y="0"/>
                </a:lnTo>
                <a:lnTo>
                  <a:pt x="507594" y="687627"/>
                </a:lnTo>
                <a:lnTo>
                  <a:pt x="0" y="687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06776" y="2803304"/>
            <a:ext cx="1224366" cy="1224366"/>
            <a:chOff x="0" y="0"/>
            <a:chExt cx="1632488" cy="1632488"/>
          </a:xfrm>
        </p:grpSpPr>
        <p:grpSp>
          <p:nvGrpSpPr>
            <p:cNvPr name="Group 4" id="4"/>
            <p:cNvGrpSpPr/>
            <p:nvPr/>
          </p:nvGrpSpPr>
          <p:grpSpPr>
            <a:xfrm rot="0">
              <a:off x="0" y="0"/>
              <a:ext cx="1632488" cy="163248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07107" y="476242"/>
              <a:ext cx="697828" cy="697828"/>
            </a:xfrm>
            <a:custGeom>
              <a:avLst/>
              <a:gdLst/>
              <a:ahLst/>
              <a:cxnLst/>
              <a:rect r="r" b="b" t="t" l="l"/>
              <a:pathLst>
                <a:path h="697828" w="697828">
                  <a:moveTo>
                    <a:pt x="0" y="0"/>
                  </a:moveTo>
                  <a:lnTo>
                    <a:pt x="697828" y="0"/>
                  </a:lnTo>
                  <a:lnTo>
                    <a:pt x="697828" y="697827"/>
                  </a:lnTo>
                  <a:lnTo>
                    <a:pt x="0" y="697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1532050" y="6656321"/>
            <a:ext cx="1399092" cy="779207"/>
            <a:chOff x="0" y="0"/>
            <a:chExt cx="1459410" cy="812800"/>
          </a:xfrm>
        </p:grpSpPr>
        <p:sp>
          <p:nvSpPr>
            <p:cNvPr name="Freeform 9" id="9"/>
            <p:cNvSpPr/>
            <p:nvPr/>
          </p:nvSpPr>
          <p:spPr>
            <a:xfrm flipH="false" flipV="false" rot="0">
              <a:off x="0" y="0"/>
              <a:ext cx="1459410" cy="812800"/>
            </a:xfrm>
            <a:custGeom>
              <a:avLst/>
              <a:gdLst/>
              <a:ahLst/>
              <a:cxnLst/>
              <a:rect r="r" b="b" t="t" l="l"/>
              <a:pathLst>
                <a:path h="812800" w="1459410">
                  <a:moveTo>
                    <a:pt x="1459410" y="406400"/>
                  </a:moveTo>
                  <a:lnTo>
                    <a:pt x="1053010" y="0"/>
                  </a:lnTo>
                  <a:lnTo>
                    <a:pt x="1053010" y="203200"/>
                  </a:lnTo>
                  <a:lnTo>
                    <a:pt x="0" y="203200"/>
                  </a:lnTo>
                  <a:lnTo>
                    <a:pt x="0" y="609600"/>
                  </a:lnTo>
                  <a:lnTo>
                    <a:pt x="1053010" y="609600"/>
                  </a:lnTo>
                  <a:lnTo>
                    <a:pt x="1053010" y="812800"/>
                  </a:lnTo>
                  <a:lnTo>
                    <a:pt x="1459410" y="406400"/>
                  </a:lnTo>
                  <a:close/>
                </a:path>
              </a:pathLst>
            </a:custGeom>
            <a:solidFill>
              <a:srgbClr val="000000"/>
            </a:solidFill>
          </p:spPr>
        </p:sp>
        <p:sp>
          <p:nvSpPr>
            <p:cNvPr name="TextBox 10" id="10"/>
            <p:cNvSpPr txBox="true"/>
            <p:nvPr/>
          </p:nvSpPr>
          <p:spPr>
            <a:xfrm>
              <a:off x="0" y="165100"/>
              <a:ext cx="1357810" cy="444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144868">
            <a:off x="1700167" y="-5750382"/>
            <a:ext cx="4551951" cy="10750780"/>
            <a:chOff x="0" y="0"/>
            <a:chExt cx="1339248" cy="3163031"/>
          </a:xfrm>
        </p:grpSpPr>
        <p:sp>
          <p:nvSpPr>
            <p:cNvPr name="Freeform 12" id="12"/>
            <p:cNvSpPr/>
            <p:nvPr/>
          </p:nvSpPr>
          <p:spPr>
            <a:xfrm flipH="false" flipV="false" rot="0">
              <a:off x="0" y="0"/>
              <a:ext cx="1339248" cy="3163032"/>
            </a:xfrm>
            <a:custGeom>
              <a:avLst/>
              <a:gdLst/>
              <a:ahLst/>
              <a:cxnLst/>
              <a:rect r="r" b="b" t="t" l="l"/>
              <a:pathLst>
                <a:path h="3163032" w="1339248">
                  <a:moveTo>
                    <a:pt x="86740" y="0"/>
                  </a:moveTo>
                  <a:lnTo>
                    <a:pt x="1252508" y="0"/>
                  </a:lnTo>
                  <a:cubicBezTo>
                    <a:pt x="1275513" y="0"/>
                    <a:pt x="1297576" y="9139"/>
                    <a:pt x="1313843" y="25406"/>
                  </a:cubicBezTo>
                  <a:cubicBezTo>
                    <a:pt x="1330110" y="41673"/>
                    <a:pt x="1339248" y="63735"/>
                    <a:pt x="1339248" y="86740"/>
                  </a:cubicBezTo>
                  <a:lnTo>
                    <a:pt x="1339248" y="3076291"/>
                  </a:lnTo>
                  <a:cubicBezTo>
                    <a:pt x="1339248" y="3099296"/>
                    <a:pt x="1330110" y="3121359"/>
                    <a:pt x="1313843" y="3137626"/>
                  </a:cubicBezTo>
                  <a:cubicBezTo>
                    <a:pt x="1297576" y="3153893"/>
                    <a:pt x="1275513" y="3163032"/>
                    <a:pt x="1252508" y="3163032"/>
                  </a:cubicBezTo>
                  <a:lnTo>
                    <a:pt x="86740" y="3163032"/>
                  </a:lnTo>
                  <a:cubicBezTo>
                    <a:pt x="63735" y="3163032"/>
                    <a:pt x="41673" y="3153893"/>
                    <a:pt x="25406" y="3137626"/>
                  </a:cubicBezTo>
                  <a:cubicBezTo>
                    <a:pt x="9139" y="3121359"/>
                    <a:pt x="0" y="3099296"/>
                    <a:pt x="0" y="3076291"/>
                  </a:cubicBezTo>
                  <a:lnTo>
                    <a:pt x="0" y="86740"/>
                  </a:lnTo>
                  <a:cubicBezTo>
                    <a:pt x="0" y="63735"/>
                    <a:pt x="9139" y="41673"/>
                    <a:pt x="25406" y="25406"/>
                  </a:cubicBezTo>
                  <a:cubicBezTo>
                    <a:pt x="41673" y="9139"/>
                    <a:pt x="63735" y="0"/>
                    <a:pt x="86740" y="0"/>
                  </a:cubicBezTo>
                  <a:close/>
                </a:path>
              </a:pathLst>
            </a:custGeom>
            <a:solidFill>
              <a:srgbClr val="F45D3D"/>
            </a:solidFill>
          </p:spPr>
        </p:sp>
        <p:sp>
          <p:nvSpPr>
            <p:cNvPr name="TextBox 13" id="13"/>
            <p:cNvSpPr txBox="true"/>
            <p:nvPr/>
          </p:nvSpPr>
          <p:spPr>
            <a:xfrm>
              <a:off x="0" y="-38100"/>
              <a:ext cx="1339248" cy="3201131"/>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495882" y="666523"/>
            <a:ext cx="8648118" cy="810079"/>
          </a:xfrm>
          <a:prstGeom prst="rect">
            <a:avLst/>
          </a:prstGeom>
        </p:spPr>
        <p:txBody>
          <a:bodyPr anchor="t" rtlCol="false" tIns="0" lIns="0" bIns="0" rIns="0">
            <a:spAutoFit/>
          </a:bodyPr>
          <a:lstStyle/>
          <a:p>
            <a:pPr>
              <a:lnSpc>
                <a:spcPts val="6273"/>
              </a:lnSpc>
            </a:pPr>
            <a:r>
              <a:rPr lang="en-US" sz="5918" spc="-307">
                <a:solidFill>
                  <a:srgbClr val="FFFFFF"/>
                </a:solidFill>
                <a:latin typeface="Garet Bold"/>
              </a:rPr>
              <a:t>Làm việc với Breakpoint</a:t>
            </a:r>
          </a:p>
        </p:txBody>
      </p:sp>
      <p:sp>
        <p:nvSpPr>
          <p:cNvPr name="TextBox 15" id="15"/>
          <p:cNvSpPr txBox="true"/>
          <p:nvPr/>
        </p:nvSpPr>
        <p:spPr>
          <a:xfrm rot="0">
            <a:off x="3602537" y="2615572"/>
            <a:ext cx="12008293" cy="1656981"/>
          </a:xfrm>
          <a:prstGeom prst="rect">
            <a:avLst/>
          </a:prstGeom>
        </p:spPr>
        <p:txBody>
          <a:bodyPr anchor="t" rtlCol="false" tIns="0" lIns="0" bIns="0" rIns="0">
            <a:spAutoFit/>
          </a:bodyPr>
          <a:lstStyle/>
          <a:p>
            <a:pPr algn="ctr">
              <a:lnSpc>
                <a:spcPts val="4369"/>
              </a:lnSpc>
            </a:pPr>
            <a:r>
              <a:rPr lang="en-US" sz="4122" spc="-214">
                <a:solidFill>
                  <a:srgbClr val="000000"/>
                </a:solidFill>
                <a:latin typeface="Garet"/>
              </a:rPr>
              <a:t>Chương trình khi chạy các dòng code được thực thi rất nhanh,  vậy làm sao để có thể check các tham số theo từng giai đoạn mà mình muốn ? </a:t>
            </a:r>
          </a:p>
        </p:txBody>
      </p:sp>
      <p:sp>
        <p:nvSpPr>
          <p:cNvPr name="TextBox 16" id="16"/>
          <p:cNvSpPr txBox="true"/>
          <p:nvPr/>
        </p:nvSpPr>
        <p:spPr>
          <a:xfrm rot="0">
            <a:off x="3399637" y="6493495"/>
            <a:ext cx="13038882" cy="1047710"/>
          </a:xfrm>
          <a:prstGeom prst="rect">
            <a:avLst/>
          </a:prstGeom>
        </p:spPr>
        <p:txBody>
          <a:bodyPr anchor="t" rtlCol="false" tIns="0" lIns="0" bIns="0" rIns="0">
            <a:spAutoFit/>
          </a:bodyPr>
          <a:lstStyle/>
          <a:p>
            <a:pPr algn="ctr">
              <a:lnSpc>
                <a:spcPts val="4202"/>
              </a:lnSpc>
              <a:spcBef>
                <a:spcPct val="0"/>
              </a:spcBef>
            </a:pPr>
            <a:r>
              <a:rPr lang="en-US" sz="3001">
                <a:solidFill>
                  <a:srgbClr val="000000"/>
                </a:solidFill>
                <a:latin typeface="Open Sans Bold"/>
              </a:rPr>
              <a:t>Breakpoint</a:t>
            </a:r>
            <a:r>
              <a:rPr lang="en-US" sz="3001">
                <a:solidFill>
                  <a:srgbClr val="000000"/>
                </a:solidFill>
                <a:latin typeface="Open Sans"/>
              </a:rPr>
              <a:t> là một thuật ngữ lập trình có nghĩa là vị trí ở dòng code nào mà ta muốn chương trình khi sẽ dừng tại đó</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27017" y="2459491"/>
            <a:ext cx="507594" cy="687628"/>
          </a:xfrm>
          <a:custGeom>
            <a:avLst/>
            <a:gdLst/>
            <a:ahLst/>
            <a:cxnLst/>
            <a:rect r="r" b="b" t="t" l="l"/>
            <a:pathLst>
              <a:path h="687628" w="507594">
                <a:moveTo>
                  <a:pt x="0" y="0"/>
                </a:moveTo>
                <a:lnTo>
                  <a:pt x="507594" y="0"/>
                </a:lnTo>
                <a:lnTo>
                  <a:pt x="507594" y="687627"/>
                </a:lnTo>
                <a:lnTo>
                  <a:pt x="0" y="687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26318" y="1763254"/>
            <a:ext cx="13611207" cy="2815353"/>
          </a:xfrm>
          <a:prstGeom prst="rect">
            <a:avLst/>
          </a:prstGeom>
        </p:spPr>
        <p:txBody>
          <a:bodyPr anchor="t" rtlCol="false" tIns="0" lIns="0" bIns="0" rIns="0">
            <a:spAutoFit/>
          </a:bodyPr>
          <a:lstStyle/>
          <a:p>
            <a:pPr>
              <a:lnSpc>
                <a:spcPts val="3733"/>
              </a:lnSpc>
            </a:pPr>
            <a:r>
              <a:rPr lang="en-US" sz="3522" spc="-183">
                <a:solidFill>
                  <a:srgbClr val="000000"/>
                </a:solidFill>
                <a:latin typeface="Garet"/>
              </a:rPr>
              <a:t>Để đặt Breakpoint trong code, các bạn làm như sau:</a:t>
            </a:r>
          </a:p>
          <a:p>
            <a:pPr>
              <a:lnSpc>
                <a:spcPts val="3733"/>
              </a:lnSpc>
            </a:pPr>
          </a:p>
          <a:p>
            <a:pPr>
              <a:lnSpc>
                <a:spcPts val="3733"/>
              </a:lnSpc>
            </a:pPr>
            <a:r>
              <a:rPr lang="en-US" sz="3522" spc="-183">
                <a:solidFill>
                  <a:srgbClr val="000000"/>
                </a:solidFill>
                <a:latin typeface="Garet"/>
              </a:rPr>
              <a:t>=&gt; Tìm dòng code muốn đặt Breakpoint, click chuột trái vào khoảng trống ở cột trái trước dòng code. Hoặc đặt nháy con trỏ chuột ở dòng code muốn đặt Breakpoint và bấm tổ hợp phím </a:t>
            </a:r>
            <a:r>
              <a:rPr lang="en-US" sz="3522" spc="-183">
                <a:solidFill>
                  <a:srgbClr val="000000"/>
                </a:solidFill>
                <a:latin typeface="Garet Bold"/>
              </a:rPr>
              <a:t>Ctrl+F8</a:t>
            </a:r>
            <a:r>
              <a:rPr lang="en-US" sz="3522" spc="-183">
                <a:solidFill>
                  <a:srgbClr val="000000"/>
                </a:solidFill>
                <a:latin typeface="Garet"/>
              </a:rPr>
              <a:t> (hoặc </a:t>
            </a:r>
            <a:r>
              <a:rPr lang="en-US" sz="3522" spc="-183">
                <a:solidFill>
                  <a:srgbClr val="000000"/>
                </a:solidFill>
                <a:latin typeface="Garet Bold"/>
              </a:rPr>
              <a:t>Command+F8</a:t>
            </a:r>
            <a:r>
              <a:rPr lang="en-US" sz="3522" spc="-183">
                <a:solidFill>
                  <a:srgbClr val="000000"/>
                </a:solidFill>
                <a:latin typeface="Garet"/>
              </a:rPr>
              <a:t> với máy Mac).</a:t>
            </a:r>
          </a:p>
        </p:txBody>
      </p:sp>
      <p:sp>
        <p:nvSpPr>
          <p:cNvPr name="Freeform 4" id="4"/>
          <p:cNvSpPr/>
          <p:nvPr/>
        </p:nvSpPr>
        <p:spPr>
          <a:xfrm flipH="false" flipV="false" rot="-3302488">
            <a:off x="14585876" y="-1531840"/>
            <a:ext cx="6112580" cy="6726360"/>
          </a:xfrm>
          <a:custGeom>
            <a:avLst/>
            <a:gdLst/>
            <a:ahLst/>
            <a:cxnLst/>
            <a:rect r="r" b="b" t="t" l="l"/>
            <a:pathLst>
              <a:path h="6726360" w="6112580">
                <a:moveTo>
                  <a:pt x="0" y="0"/>
                </a:moveTo>
                <a:lnTo>
                  <a:pt x="6112580" y="0"/>
                </a:lnTo>
                <a:lnTo>
                  <a:pt x="6112580" y="6726360"/>
                </a:lnTo>
                <a:lnTo>
                  <a:pt x="0" y="6726360"/>
                </a:lnTo>
                <a:lnTo>
                  <a:pt x="0" y="0"/>
                </a:lnTo>
                <a:close/>
              </a:path>
            </a:pathLst>
          </a:custGeom>
          <a:blipFill>
            <a:blip r:embed="rId4"/>
            <a:stretch>
              <a:fillRect l="0" t="0" r="0" b="0"/>
            </a:stretch>
          </a:blipFill>
        </p:spPr>
      </p:sp>
      <p:sp>
        <p:nvSpPr>
          <p:cNvPr name="Freeform 5" id="5"/>
          <p:cNvSpPr/>
          <p:nvPr/>
        </p:nvSpPr>
        <p:spPr>
          <a:xfrm flipH="false" flipV="false" rot="0">
            <a:off x="3914844" y="5112007"/>
            <a:ext cx="10458313" cy="3947592"/>
          </a:xfrm>
          <a:custGeom>
            <a:avLst/>
            <a:gdLst/>
            <a:ahLst/>
            <a:cxnLst/>
            <a:rect r="r" b="b" t="t" l="l"/>
            <a:pathLst>
              <a:path h="3947592" w="10458313">
                <a:moveTo>
                  <a:pt x="0" y="0"/>
                </a:moveTo>
                <a:lnTo>
                  <a:pt x="10458312" y="0"/>
                </a:lnTo>
                <a:lnTo>
                  <a:pt x="10458312" y="3947592"/>
                </a:lnTo>
                <a:lnTo>
                  <a:pt x="0" y="3947592"/>
                </a:lnTo>
                <a:lnTo>
                  <a:pt x="0" y="0"/>
                </a:lnTo>
                <a:close/>
              </a:path>
            </a:pathLst>
          </a:custGeom>
          <a:blipFill>
            <a:blip r:embed="rId5"/>
            <a:stretch>
              <a:fillRect l="0" t="0" r="0" b="0"/>
            </a:stretch>
          </a:blipFill>
        </p:spPr>
      </p:sp>
      <p:sp>
        <p:nvSpPr>
          <p:cNvPr name="TextBox 6" id="6"/>
          <p:cNvSpPr txBox="true"/>
          <p:nvPr/>
        </p:nvSpPr>
        <p:spPr>
          <a:xfrm rot="0">
            <a:off x="495882" y="455337"/>
            <a:ext cx="8648118" cy="730958"/>
          </a:xfrm>
          <a:prstGeom prst="rect">
            <a:avLst/>
          </a:prstGeom>
        </p:spPr>
        <p:txBody>
          <a:bodyPr anchor="t" rtlCol="false" tIns="0" lIns="0" bIns="0" rIns="0">
            <a:spAutoFit/>
          </a:bodyPr>
          <a:lstStyle/>
          <a:p>
            <a:pPr>
              <a:lnSpc>
                <a:spcPts val="5531"/>
              </a:lnSpc>
            </a:pPr>
            <a:r>
              <a:rPr lang="en-US" sz="5218" spc="-271">
                <a:solidFill>
                  <a:srgbClr val="000000"/>
                </a:solidFill>
                <a:latin typeface="Garet Bold"/>
              </a:rPr>
              <a:t>Cách sử dụng Breakpoint</a:t>
            </a:r>
          </a:p>
        </p:txBody>
      </p:sp>
      <p:sp>
        <p:nvSpPr>
          <p:cNvPr name="TextBox 7" id="7"/>
          <p:cNvSpPr txBox="true"/>
          <p:nvPr/>
        </p:nvSpPr>
        <p:spPr>
          <a:xfrm rot="0">
            <a:off x="14373156" y="9800979"/>
            <a:ext cx="4742165" cy="1448584"/>
          </a:xfrm>
          <a:prstGeom prst="rect">
            <a:avLst/>
          </a:prstGeom>
        </p:spPr>
        <p:txBody>
          <a:bodyPr anchor="t" rtlCol="false" tIns="0" lIns="0" bIns="0" rIns="0">
            <a:spAutoFit/>
          </a:bodyPr>
          <a:lstStyle/>
          <a:p>
            <a:pPr>
              <a:lnSpc>
                <a:spcPts val="2886"/>
              </a:lnSpc>
            </a:pPr>
            <a:r>
              <a:rPr lang="en-US" sz="2722" spc="-141">
                <a:solidFill>
                  <a:srgbClr val="000000"/>
                </a:solidFill>
                <a:latin typeface="Garet Italics"/>
              </a:rPr>
              <a:t>Nguồn: Philipp Lackner</a:t>
            </a:r>
          </a:p>
          <a:p>
            <a:pPr>
              <a:lnSpc>
                <a:spcPts val="2886"/>
              </a:lnSpc>
            </a:pPr>
          </a:p>
          <a:p>
            <a:pPr>
              <a:lnSpc>
                <a:spcPts val="2886"/>
              </a:lnSpc>
            </a:pPr>
          </a:p>
          <a:p>
            <a:pPr>
              <a:lnSpc>
                <a:spcPts val="2886"/>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1098" y="3691618"/>
            <a:ext cx="1224366" cy="122436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FFFF"/>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884979" y="3985499"/>
            <a:ext cx="636603" cy="636603"/>
          </a:xfrm>
          <a:custGeom>
            <a:avLst/>
            <a:gdLst/>
            <a:ahLst/>
            <a:cxnLst/>
            <a:rect r="r" b="b" t="t" l="l"/>
            <a:pathLst>
              <a:path h="636603" w="636603">
                <a:moveTo>
                  <a:pt x="0" y="0"/>
                </a:moveTo>
                <a:lnTo>
                  <a:pt x="636603" y="0"/>
                </a:lnTo>
                <a:lnTo>
                  <a:pt x="636603" y="636603"/>
                </a:lnTo>
                <a:lnTo>
                  <a:pt x="0" y="636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47307" y="4042115"/>
            <a:ext cx="507594" cy="687628"/>
          </a:xfrm>
          <a:custGeom>
            <a:avLst/>
            <a:gdLst/>
            <a:ahLst/>
            <a:cxnLst/>
            <a:rect r="r" b="b" t="t" l="l"/>
            <a:pathLst>
              <a:path h="687628" w="507594">
                <a:moveTo>
                  <a:pt x="0" y="0"/>
                </a:moveTo>
                <a:lnTo>
                  <a:pt x="507594" y="0"/>
                </a:lnTo>
                <a:lnTo>
                  <a:pt x="507594" y="687628"/>
                </a:lnTo>
                <a:lnTo>
                  <a:pt x="0" y="6876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5041593">
            <a:off x="-5337451" y="4792490"/>
            <a:ext cx="4551951" cy="10750780"/>
            <a:chOff x="0" y="0"/>
            <a:chExt cx="1339248" cy="3163031"/>
          </a:xfrm>
        </p:grpSpPr>
        <p:sp>
          <p:nvSpPr>
            <p:cNvPr name="Freeform 8" id="8"/>
            <p:cNvSpPr/>
            <p:nvPr/>
          </p:nvSpPr>
          <p:spPr>
            <a:xfrm flipH="false" flipV="false" rot="0">
              <a:off x="0" y="0"/>
              <a:ext cx="1339248" cy="3163032"/>
            </a:xfrm>
            <a:custGeom>
              <a:avLst/>
              <a:gdLst/>
              <a:ahLst/>
              <a:cxnLst/>
              <a:rect r="r" b="b" t="t" l="l"/>
              <a:pathLst>
                <a:path h="3163032" w="1339248">
                  <a:moveTo>
                    <a:pt x="86740" y="0"/>
                  </a:moveTo>
                  <a:lnTo>
                    <a:pt x="1252508" y="0"/>
                  </a:lnTo>
                  <a:cubicBezTo>
                    <a:pt x="1275513" y="0"/>
                    <a:pt x="1297576" y="9139"/>
                    <a:pt x="1313843" y="25406"/>
                  </a:cubicBezTo>
                  <a:cubicBezTo>
                    <a:pt x="1330110" y="41673"/>
                    <a:pt x="1339248" y="63735"/>
                    <a:pt x="1339248" y="86740"/>
                  </a:cubicBezTo>
                  <a:lnTo>
                    <a:pt x="1339248" y="3076291"/>
                  </a:lnTo>
                  <a:cubicBezTo>
                    <a:pt x="1339248" y="3099296"/>
                    <a:pt x="1330110" y="3121359"/>
                    <a:pt x="1313843" y="3137626"/>
                  </a:cubicBezTo>
                  <a:cubicBezTo>
                    <a:pt x="1297576" y="3153893"/>
                    <a:pt x="1275513" y="3163032"/>
                    <a:pt x="1252508" y="3163032"/>
                  </a:cubicBezTo>
                  <a:lnTo>
                    <a:pt x="86740" y="3163032"/>
                  </a:lnTo>
                  <a:cubicBezTo>
                    <a:pt x="63735" y="3163032"/>
                    <a:pt x="41673" y="3153893"/>
                    <a:pt x="25406" y="3137626"/>
                  </a:cubicBezTo>
                  <a:cubicBezTo>
                    <a:pt x="9139" y="3121359"/>
                    <a:pt x="0" y="3099296"/>
                    <a:pt x="0" y="3076291"/>
                  </a:cubicBezTo>
                  <a:lnTo>
                    <a:pt x="0" y="86740"/>
                  </a:lnTo>
                  <a:cubicBezTo>
                    <a:pt x="0" y="63735"/>
                    <a:pt x="9139" y="41673"/>
                    <a:pt x="25406" y="25406"/>
                  </a:cubicBezTo>
                  <a:cubicBezTo>
                    <a:pt x="41673" y="9139"/>
                    <a:pt x="63735" y="0"/>
                    <a:pt x="86740" y="0"/>
                  </a:cubicBezTo>
                  <a:close/>
                </a:path>
              </a:pathLst>
            </a:custGeom>
            <a:solidFill>
              <a:srgbClr val="F45D3D"/>
            </a:solidFill>
          </p:spPr>
        </p:sp>
        <p:sp>
          <p:nvSpPr>
            <p:cNvPr name="TextBox 9" id="9"/>
            <p:cNvSpPr txBox="true"/>
            <p:nvPr/>
          </p:nvSpPr>
          <p:spPr>
            <a:xfrm>
              <a:off x="0" y="-38100"/>
              <a:ext cx="1339248" cy="3201131"/>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747800" y="1953538"/>
            <a:ext cx="12792399" cy="3189962"/>
          </a:xfrm>
          <a:custGeom>
            <a:avLst/>
            <a:gdLst/>
            <a:ahLst/>
            <a:cxnLst/>
            <a:rect r="r" b="b" t="t" l="l"/>
            <a:pathLst>
              <a:path h="3189962" w="12792399">
                <a:moveTo>
                  <a:pt x="0" y="0"/>
                </a:moveTo>
                <a:lnTo>
                  <a:pt x="12792400" y="0"/>
                </a:lnTo>
                <a:lnTo>
                  <a:pt x="12792400" y="3189962"/>
                </a:lnTo>
                <a:lnTo>
                  <a:pt x="0" y="3189962"/>
                </a:lnTo>
                <a:lnTo>
                  <a:pt x="0" y="0"/>
                </a:lnTo>
                <a:close/>
              </a:path>
            </a:pathLst>
          </a:custGeom>
          <a:blipFill>
            <a:blip r:embed="rId6"/>
            <a:stretch>
              <a:fillRect l="0" t="0" r="0" b="0"/>
            </a:stretch>
          </a:blipFill>
        </p:spPr>
      </p:sp>
      <p:sp>
        <p:nvSpPr>
          <p:cNvPr name="Freeform 11" id="11"/>
          <p:cNvSpPr/>
          <p:nvPr/>
        </p:nvSpPr>
        <p:spPr>
          <a:xfrm flipH="false" flipV="false" rot="0">
            <a:off x="3497333" y="5320392"/>
            <a:ext cx="11293335" cy="3842311"/>
          </a:xfrm>
          <a:custGeom>
            <a:avLst/>
            <a:gdLst/>
            <a:ahLst/>
            <a:cxnLst/>
            <a:rect r="r" b="b" t="t" l="l"/>
            <a:pathLst>
              <a:path h="3842311" w="11293335">
                <a:moveTo>
                  <a:pt x="0" y="0"/>
                </a:moveTo>
                <a:lnTo>
                  <a:pt x="11293334" y="0"/>
                </a:lnTo>
                <a:lnTo>
                  <a:pt x="11293334" y="3842312"/>
                </a:lnTo>
                <a:lnTo>
                  <a:pt x="0" y="3842312"/>
                </a:lnTo>
                <a:lnTo>
                  <a:pt x="0" y="0"/>
                </a:lnTo>
                <a:close/>
              </a:path>
            </a:pathLst>
          </a:custGeom>
          <a:blipFill>
            <a:blip r:embed="rId7"/>
            <a:stretch>
              <a:fillRect l="0" t="0" r="0" b="0"/>
            </a:stretch>
          </a:blipFill>
        </p:spPr>
      </p:sp>
      <p:sp>
        <p:nvSpPr>
          <p:cNvPr name="TextBox 12" id="12"/>
          <p:cNvSpPr txBox="true"/>
          <p:nvPr/>
        </p:nvSpPr>
        <p:spPr>
          <a:xfrm rot="0">
            <a:off x="761949" y="605035"/>
            <a:ext cx="13611207" cy="948453"/>
          </a:xfrm>
          <a:prstGeom prst="rect">
            <a:avLst/>
          </a:prstGeom>
        </p:spPr>
        <p:txBody>
          <a:bodyPr anchor="t" rtlCol="false" tIns="0" lIns="0" bIns="0" rIns="0">
            <a:spAutoFit/>
          </a:bodyPr>
          <a:lstStyle/>
          <a:p>
            <a:pPr>
              <a:lnSpc>
                <a:spcPts val="3733"/>
              </a:lnSpc>
            </a:pPr>
            <a:r>
              <a:rPr lang="en-US" sz="3522" spc="-183">
                <a:solidFill>
                  <a:srgbClr val="000000"/>
                </a:solidFill>
                <a:latin typeface="Garet"/>
              </a:rPr>
              <a:t>Sau khi chọn các breakpoint cần kiểm tra, ta thực thi debug, khi code chạy đến breakpoint,  nó sẽ dừng lại: </a:t>
            </a:r>
          </a:p>
        </p:txBody>
      </p:sp>
      <p:sp>
        <p:nvSpPr>
          <p:cNvPr name="TextBox 13" id="13"/>
          <p:cNvSpPr txBox="true"/>
          <p:nvPr/>
        </p:nvSpPr>
        <p:spPr>
          <a:xfrm rot="0">
            <a:off x="14373156" y="9800979"/>
            <a:ext cx="4742165" cy="1448584"/>
          </a:xfrm>
          <a:prstGeom prst="rect">
            <a:avLst/>
          </a:prstGeom>
        </p:spPr>
        <p:txBody>
          <a:bodyPr anchor="t" rtlCol="false" tIns="0" lIns="0" bIns="0" rIns="0">
            <a:spAutoFit/>
          </a:bodyPr>
          <a:lstStyle/>
          <a:p>
            <a:pPr>
              <a:lnSpc>
                <a:spcPts val="2886"/>
              </a:lnSpc>
            </a:pPr>
            <a:r>
              <a:rPr lang="en-US" sz="2722" spc="-141">
                <a:solidFill>
                  <a:srgbClr val="000000"/>
                </a:solidFill>
                <a:latin typeface="Garet Italics"/>
              </a:rPr>
              <a:t>Nguồn: Philipp Lackner</a:t>
            </a:r>
          </a:p>
          <a:p>
            <a:pPr>
              <a:lnSpc>
                <a:spcPts val="2886"/>
              </a:lnSpc>
            </a:pPr>
          </a:p>
          <a:p>
            <a:pPr>
              <a:lnSpc>
                <a:spcPts val="2886"/>
              </a:lnSpc>
            </a:pPr>
          </a:p>
          <a:p>
            <a:pPr>
              <a:lnSpc>
                <a:spcPts val="2886"/>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1098" y="3691618"/>
            <a:ext cx="1224366" cy="122436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FFFF"/>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884979" y="3985499"/>
            <a:ext cx="636603" cy="636603"/>
          </a:xfrm>
          <a:custGeom>
            <a:avLst/>
            <a:gdLst/>
            <a:ahLst/>
            <a:cxnLst/>
            <a:rect r="r" b="b" t="t" l="l"/>
            <a:pathLst>
              <a:path h="636603" w="636603">
                <a:moveTo>
                  <a:pt x="0" y="0"/>
                </a:moveTo>
                <a:lnTo>
                  <a:pt x="636603" y="0"/>
                </a:lnTo>
                <a:lnTo>
                  <a:pt x="636603" y="636603"/>
                </a:lnTo>
                <a:lnTo>
                  <a:pt x="0" y="636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47307" y="4042115"/>
            <a:ext cx="507594" cy="687628"/>
          </a:xfrm>
          <a:custGeom>
            <a:avLst/>
            <a:gdLst/>
            <a:ahLst/>
            <a:cxnLst/>
            <a:rect r="r" b="b" t="t" l="l"/>
            <a:pathLst>
              <a:path h="687628" w="507594">
                <a:moveTo>
                  <a:pt x="0" y="0"/>
                </a:moveTo>
                <a:lnTo>
                  <a:pt x="507594" y="0"/>
                </a:lnTo>
                <a:lnTo>
                  <a:pt x="507594" y="687628"/>
                </a:lnTo>
                <a:lnTo>
                  <a:pt x="0" y="6876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5041593">
            <a:off x="-5337451" y="4792490"/>
            <a:ext cx="4551951" cy="10750780"/>
            <a:chOff x="0" y="0"/>
            <a:chExt cx="1339248" cy="3163031"/>
          </a:xfrm>
        </p:grpSpPr>
        <p:sp>
          <p:nvSpPr>
            <p:cNvPr name="Freeform 8" id="8"/>
            <p:cNvSpPr/>
            <p:nvPr/>
          </p:nvSpPr>
          <p:spPr>
            <a:xfrm flipH="false" flipV="false" rot="0">
              <a:off x="0" y="0"/>
              <a:ext cx="1339248" cy="3163032"/>
            </a:xfrm>
            <a:custGeom>
              <a:avLst/>
              <a:gdLst/>
              <a:ahLst/>
              <a:cxnLst/>
              <a:rect r="r" b="b" t="t" l="l"/>
              <a:pathLst>
                <a:path h="3163032" w="1339248">
                  <a:moveTo>
                    <a:pt x="86740" y="0"/>
                  </a:moveTo>
                  <a:lnTo>
                    <a:pt x="1252508" y="0"/>
                  </a:lnTo>
                  <a:cubicBezTo>
                    <a:pt x="1275513" y="0"/>
                    <a:pt x="1297576" y="9139"/>
                    <a:pt x="1313843" y="25406"/>
                  </a:cubicBezTo>
                  <a:cubicBezTo>
                    <a:pt x="1330110" y="41673"/>
                    <a:pt x="1339248" y="63735"/>
                    <a:pt x="1339248" y="86740"/>
                  </a:cubicBezTo>
                  <a:lnTo>
                    <a:pt x="1339248" y="3076291"/>
                  </a:lnTo>
                  <a:cubicBezTo>
                    <a:pt x="1339248" y="3099296"/>
                    <a:pt x="1330110" y="3121359"/>
                    <a:pt x="1313843" y="3137626"/>
                  </a:cubicBezTo>
                  <a:cubicBezTo>
                    <a:pt x="1297576" y="3153893"/>
                    <a:pt x="1275513" y="3163032"/>
                    <a:pt x="1252508" y="3163032"/>
                  </a:cubicBezTo>
                  <a:lnTo>
                    <a:pt x="86740" y="3163032"/>
                  </a:lnTo>
                  <a:cubicBezTo>
                    <a:pt x="63735" y="3163032"/>
                    <a:pt x="41673" y="3153893"/>
                    <a:pt x="25406" y="3137626"/>
                  </a:cubicBezTo>
                  <a:cubicBezTo>
                    <a:pt x="9139" y="3121359"/>
                    <a:pt x="0" y="3099296"/>
                    <a:pt x="0" y="3076291"/>
                  </a:cubicBezTo>
                  <a:lnTo>
                    <a:pt x="0" y="86740"/>
                  </a:lnTo>
                  <a:cubicBezTo>
                    <a:pt x="0" y="63735"/>
                    <a:pt x="9139" y="41673"/>
                    <a:pt x="25406" y="25406"/>
                  </a:cubicBezTo>
                  <a:cubicBezTo>
                    <a:pt x="41673" y="9139"/>
                    <a:pt x="63735" y="0"/>
                    <a:pt x="86740" y="0"/>
                  </a:cubicBezTo>
                  <a:close/>
                </a:path>
              </a:pathLst>
            </a:custGeom>
            <a:solidFill>
              <a:srgbClr val="F45D3D"/>
            </a:solidFill>
          </p:spPr>
        </p:sp>
        <p:sp>
          <p:nvSpPr>
            <p:cNvPr name="TextBox 9" id="9"/>
            <p:cNvSpPr txBox="true"/>
            <p:nvPr/>
          </p:nvSpPr>
          <p:spPr>
            <a:xfrm>
              <a:off x="0" y="-38100"/>
              <a:ext cx="1339248" cy="3201131"/>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461534" y="3254184"/>
            <a:ext cx="9911623" cy="4929660"/>
          </a:xfrm>
          <a:custGeom>
            <a:avLst/>
            <a:gdLst/>
            <a:ahLst/>
            <a:cxnLst/>
            <a:rect r="r" b="b" t="t" l="l"/>
            <a:pathLst>
              <a:path h="4929660" w="9911623">
                <a:moveTo>
                  <a:pt x="0" y="0"/>
                </a:moveTo>
                <a:lnTo>
                  <a:pt x="9911622" y="0"/>
                </a:lnTo>
                <a:lnTo>
                  <a:pt x="9911622" y="4929660"/>
                </a:lnTo>
                <a:lnTo>
                  <a:pt x="0" y="4929660"/>
                </a:lnTo>
                <a:lnTo>
                  <a:pt x="0" y="0"/>
                </a:lnTo>
                <a:close/>
              </a:path>
            </a:pathLst>
          </a:custGeom>
          <a:blipFill>
            <a:blip r:embed="rId6"/>
            <a:stretch>
              <a:fillRect l="0" t="0" r="-1314" b="0"/>
            </a:stretch>
          </a:blipFill>
        </p:spPr>
      </p:sp>
      <p:sp>
        <p:nvSpPr>
          <p:cNvPr name="TextBox 11" id="11"/>
          <p:cNvSpPr txBox="true"/>
          <p:nvPr/>
        </p:nvSpPr>
        <p:spPr>
          <a:xfrm rot="0">
            <a:off x="909939" y="841826"/>
            <a:ext cx="16349361" cy="1881903"/>
          </a:xfrm>
          <a:prstGeom prst="rect">
            <a:avLst/>
          </a:prstGeom>
        </p:spPr>
        <p:txBody>
          <a:bodyPr anchor="t" rtlCol="false" tIns="0" lIns="0" bIns="0" rIns="0">
            <a:spAutoFit/>
          </a:bodyPr>
          <a:lstStyle/>
          <a:p>
            <a:pPr>
              <a:lnSpc>
                <a:spcPts val="3733"/>
              </a:lnSpc>
            </a:pPr>
            <a:r>
              <a:rPr lang="en-US" sz="3522" spc="-183">
                <a:solidFill>
                  <a:srgbClr val="000000"/>
                </a:solidFill>
                <a:latin typeface="Garet"/>
              </a:rPr>
              <a:t>Cửa sổ Frames hiển thị các lớp và phương thức được gọi trong ứng dụng và phương thức được gọi gần nhất sẽ ở trên cùng (trong hình trên là phương thức onCreate). Nhấn vào tab Threads để xem chi tiết hơn:</a:t>
            </a:r>
          </a:p>
          <a:p>
            <a:pPr>
              <a:lnSpc>
                <a:spcPts val="3733"/>
              </a:lnSpc>
            </a:pPr>
          </a:p>
        </p:txBody>
      </p:sp>
      <p:sp>
        <p:nvSpPr>
          <p:cNvPr name="TextBox 12" id="12"/>
          <p:cNvSpPr txBox="true"/>
          <p:nvPr/>
        </p:nvSpPr>
        <p:spPr>
          <a:xfrm rot="0">
            <a:off x="14373156" y="9800979"/>
            <a:ext cx="4742165" cy="1448584"/>
          </a:xfrm>
          <a:prstGeom prst="rect">
            <a:avLst/>
          </a:prstGeom>
        </p:spPr>
        <p:txBody>
          <a:bodyPr anchor="t" rtlCol="false" tIns="0" lIns="0" bIns="0" rIns="0">
            <a:spAutoFit/>
          </a:bodyPr>
          <a:lstStyle/>
          <a:p>
            <a:pPr>
              <a:lnSpc>
                <a:spcPts val="2886"/>
              </a:lnSpc>
            </a:pPr>
            <a:r>
              <a:rPr lang="en-US" sz="2722" spc="-141">
                <a:solidFill>
                  <a:srgbClr val="000000"/>
                </a:solidFill>
                <a:latin typeface="Garet Italics"/>
              </a:rPr>
              <a:t>Nguồn: Philipp Lackner</a:t>
            </a:r>
          </a:p>
          <a:p>
            <a:pPr>
              <a:lnSpc>
                <a:spcPts val="2886"/>
              </a:lnSpc>
            </a:pPr>
          </a:p>
          <a:p>
            <a:pPr>
              <a:lnSpc>
                <a:spcPts val="2886"/>
              </a:lnSpc>
            </a:pPr>
          </a:p>
          <a:p>
            <a:pPr>
              <a:lnSpc>
                <a:spcPts val="2886"/>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1098" y="3691618"/>
            <a:ext cx="1224366" cy="122436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FFFF"/>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884979" y="3985499"/>
            <a:ext cx="636603" cy="636603"/>
          </a:xfrm>
          <a:custGeom>
            <a:avLst/>
            <a:gdLst/>
            <a:ahLst/>
            <a:cxnLst/>
            <a:rect r="r" b="b" t="t" l="l"/>
            <a:pathLst>
              <a:path h="636603" w="636603">
                <a:moveTo>
                  <a:pt x="0" y="0"/>
                </a:moveTo>
                <a:lnTo>
                  <a:pt x="636603" y="0"/>
                </a:lnTo>
                <a:lnTo>
                  <a:pt x="636603" y="636603"/>
                </a:lnTo>
                <a:lnTo>
                  <a:pt x="0" y="636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47307" y="4042115"/>
            <a:ext cx="507594" cy="687628"/>
          </a:xfrm>
          <a:custGeom>
            <a:avLst/>
            <a:gdLst/>
            <a:ahLst/>
            <a:cxnLst/>
            <a:rect r="r" b="b" t="t" l="l"/>
            <a:pathLst>
              <a:path h="687628" w="507594">
                <a:moveTo>
                  <a:pt x="0" y="0"/>
                </a:moveTo>
                <a:lnTo>
                  <a:pt x="507594" y="0"/>
                </a:lnTo>
                <a:lnTo>
                  <a:pt x="507594" y="687628"/>
                </a:lnTo>
                <a:lnTo>
                  <a:pt x="0" y="6876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5041593">
            <a:off x="-5337451" y="4792490"/>
            <a:ext cx="4551951" cy="10750780"/>
            <a:chOff x="0" y="0"/>
            <a:chExt cx="1339248" cy="3163031"/>
          </a:xfrm>
        </p:grpSpPr>
        <p:sp>
          <p:nvSpPr>
            <p:cNvPr name="Freeform 8" id="8"/>
            <p:cNvSpPr/>
            <p:nvPr/>
          </p:nvSpPr>
          <p:spPr>
            <a:xfrm flipH="false" flipV="false" rot="0">
              <a:off x="0" y="0"/>
              <a:ext cx="1339248" cy="3163032"/>
            </a:xfrm>
            <a:custGeom>
              <a:avLst/>
              <a:gdLst/>
              <a:ahLst/>
              <a:cxnLst/>
              <a:rect r="r" b="b" t="t" l="l"/>
              <a:pathLst>
                <a:path h="3163032" w="1339248">
                  <a:moveTo>
                    <a:pt x="86740" y="0"/>
                  </a:moveTo>
                  <a:lnTo>
                    <a:pt x="1252508" y="0"/>
                  </a:lnTo>
                  <a:cubicBezTo>
                    <a:pt x="1275513" y="0"/>
                    <a:pt x="1297576" y="9139"/>
                    <a:pt x="1313843" y="25406"/>
                  </a:cubicBezTo>
                  <a:cubicBezTo>
                    <a:pt x="1330110" y="41673"/>
                    <a:pt x="1339248" y="63735"/>
                    <a:pt x="1339248" y="86740"/>
                  </a:cubicBezTo>
                  <a:lnTo>
                    <a:pt x="1339248" y="3076291"/>
                  </a:lnTo>
                  <a:cubicBezTo>
                    <a:pt x="1339248" y="3099296"/>
                    <a:pt x="1330110" y="3121359"/>
                    <a:pt x="1313843" y="3137626"/>
                  </a:cubicBezTo>
                  <a:cubicBezTo>
                    <a:pt x="1297576" y="3153893"/>
                    <a:pt x="1275513" y="3163032"/>
                    <a:pt x="1252508" y="3163032"/>
                  </a:cubicBezTo>
                  <a:lnTo>
                    <a:pt x="86740" y="3163032"/>
                  </a:lnTo>
                  <a:cubicBezTo>
                    <a:pt x="63735" y="3163032"/>
                    <a:pt x="41673" y="3153893"/>
                    <a:pt x="25406" y="3137626"/>
                  </a:cubicBezTo>
                  <a:cubicBezTo>
                    <a:pt x="9139" y="3121359"/>
                    <a:pt x="0" y="3099296"/>
                    <a:pt x="0" y="3076291"/>
                  </a:cubicBezTo>
                  <a:lnTo>
                    <a:pt x="0" y="86740"/>
                  </a:lnTo>
                  <a:cubicBezTo>
                    <a:pt x="0" y="63735"/>
                    <a:pt x="9139" y="41673"/>
                    <a:pt x="25406" y="25406"/>
                  </a:cubicBezTo>
                  <a:cubicBezTo>
                    <a:pt x="41673" y="9139"/>
                    <a:pt x="63735" y="0"/>
                    <a:pt x="86740" y="0"/>
                  </a:cubicBezTo>
                  <a:close/>
                </a:path>
              </a:pathLst>
            </a:custGeom>
            <a:solidFill>
              <a:srgbClr val="F45D3D"/>
            </a:solidFill>
          </p:spPr>
        </p:sp>
        <p:sp>
          <p:nvSpPr>
            <p:cNvPr name="TextBox 9" id="9"/>
            <p:cNvSpPr txBox="true"/>
            <p:nvPr/>
          </p:nvSpPr>
          <p:spPr>
            <a:xfrm>
              <a:off x="0" y="-38100"/>
              <a:ext cx="1339248" cy="3201131"/>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873521" y="3336738"/>
            <a:ext cx="14540958" cy="3613524"/>
          </a:xfrm>
          <a:custGeom>
            <a:avLst/>
            <a:gdLst/>
            <a:ahLst/>
            <a:cxnLst/>
            <a:rect r="r" b="b" t="t" l="l"/>
            <a:pathLst>
              <a:path h="3613524" w="14540958">
                <a:moveTo>
                  <a:pt x="0" y="0"/>
                </a:moveTo>
                <a:lnTo>
                  <a:pt x="14540958" y="0"/>
                </a:lnTo>
                <a:lnTo>
                  <a:pt x="14540958" y="3613524"/>
                </a:lnTo>
                <a:lnTo>
                  <a:pt x="0" y="3613524"/>
                </a:lnTo>
                <a:lnTo>
                  <a:pt x="0" y="0"/>
                </a:lnTo>
                <a:close/>
              </a:path>
            </a:pathLst>
          </a:custGeom>
          <a:blipFill>
            <a:blip r:embed="rId6"/>
            <a:stretch>
              <a:fillRect l="0" t="0" r="0" b="0"/>
            </a:stretch>
          </a:blipFill>
        </p:spPr>
      </p:sp>
      <p:sp>
        <p:nvSpPr>
          <p:cNvPr name="TextBox 11" id="11"/>
          <p:cNvSpPr txBox="true"/>
          <p:nvPr/>
        </p:nvSpPr>
        <p:spPr>
          <a:xfrm rot="0">
            <a:off x="909939" y="1076325"/>
            <a:ext cx="13611207" cy="1881903"/>
          </a:xfrm>
          <a:prstGeom prst="rect">
            <a:avLst/>
          </a:prstGeom>
        </p:spPr>
        <p:txBody>
          <a:bodyPr anchor="t" rtlCol="false" tIns="0" lIns="0" bIns="0" rIns="0">
            <a:spAutoFit/>
          </a:bodyPr>
          <a:lstStyle/>
          <a:p>
            <a:pPr>
              <a:lnSpc>
                <a:spcPts val="3733"/>
              </a:lnSpc>
            </a:pPr>
            <a:r>
              <a:rPr lang="en-US" sz="3522" spc="-183">
                <a:solidFill>
                  <a:srgbClr val="000000"/>
                </a:solidFill>
                <a:latin typeface="Garet"/>
              </a:rPr>
              <a:t>Tab Variables cho phép theo dõi các biến và giá trị của chúng như hình.</a:t>
            </a:r>
          </a:p>
          <a:p>
            <a:pPr>
              <a:lnSpc>
                <a:spcPts val="3733"/>
              </a:lnSpc>
            </a:pPr>
          </a:p>
          <a:p>
            <a:pPr>
              <a:lnSpc>
                <a:spcPts val="3733"/>
              </a:lnSpc>
            </a:pPr>
          </a:p>
        </p:txBody>
      </p:sp>
      <p:sp>
        <p:nvSpPr>
          <p:cNvPr name="TextBox 12" id="12"/>
          <p:cNvSpPr txBox="true"/>
          <p:nvPr/>
        </p:nvSpPr>
        <p:spPr>
          <a:xfrm rot="0">
            <a:off x="14354106" y="9800979"/>
            <a:ext cx="4742165" cy="1448584"/>
          </a:xfrm>
          <a:prstGeom prst="rect">
            <a:avLst/>
          </a:prstGeom>
        </p:spPr>
        <p:txBody>
          <a:bodyPr anchor="t" rtlCol="false" tIns="0" lIns="0" bIns="0" rIns="0">
            <a:spAutoFit/>
          </a:bodyPr>
          <a:lstStyle/>
          <a:p>
            <a:pPr>
              <a:lnSpc>
                <a:spcPts val="2886"/>
              </a:lnSpc>
            </a:pPr>
            <a:r>
              <a:rPr lang="en-US" sz="2722" spc="-141">
                <a:solidFill>
                  <a:srgbClr val="000000"/>
                </a:solidFill>
                <a:latin typeface="Garet Italics"/>
              </a:rPr>
              <a:t>Nguồn: Philipp Lackner</a:t>
            </a:r>
          </a:p>
          <a:p>
            <a:pPr>
              <a:lnSpc>
                <a:spcPts val="2886"/>
              </a:lnSpc>
            </a:pPr>
          </a:p>
          <a:p>
            <a:pPr>
              <a:lnSpc>
                <a:spcPts val="2886"/>
              </a:lnSpc>
            </a:pPr>
          </a:p>
          <a:p>
            <a:pPr>
              <a:lnSpc>
                <a:spcPts val="2886"/>
              </a:lnSpc>
            </a:pPr>
          </a:p>
        </p:txBody>
      </p:sp>
      <p:grpSp>
        <p:nvGrpSpPr>
          <p:cNvPr name="Group 13" id="13"/>
          <p:cNvGrpSpPr/>
          <p:nvPr/>
        </p:nvGrpSpPr>
        <p:grpSpPr>
          <a:xfrm rot="-3974613">
            <a:off x="5048961" y="6373931"/>
            <a:ext cx="2571587" cy="518652"/>
            <a:chOff x="0" y="0"/>
            <a:chExt cx="2682455" cy="541012"/>
          </a:xfrm>
        </p:grpSpPr>
        <p:sp>
          <p:nvSpPr>
            <p:cNvPr name="Freeform 14" id="14"/>
            <p:cNvSpPr/>
            <p:nvPr/>
          </p:nvSpPr>
          <p:spPr>
            <a:xfrm flipH="false" flipV="false" rot="0">
              <a:off x="0" y="0"/>
              <a:ext cx="2682454" cy="541012"/>
            </a:xfrm>
            <a:custGeom>
              <a:avLst/>
              <a:gdLst/>
              <a:ahLst/>
              <a:cxnLst/>
              <a:rect r="r" b="b" t="t" l="l"/>
              <a:pathLst>
                <a:path h="541012" w="2682454">
                  <a:moveTo>
                    <a:pt x="2682454" y="270506"/>
                  </a:moveTo>
                  <a:lnTo>
                    <a:pt x="2276054" y="0"/>
                  </a:lnTo>
                  <a:lnTo>
                    <a:pt x="2276054" y="203200"/>
                  </a:lnTo>
                  <a:lnTo>
                    <a:pt x="0" y="203200"/>
                  </a:lnTo>
                  <a:lnTo>
                    <a:pt x="0" y="337812"/>
                  </a:lnTo>
                  <a:lnTo>
                    <a:pt x="2276054" y="337812"/>
                  </a:lnTo>
                  <a:lnTo>
                    <a:pt x="2276054" y="541012"/>
                  </a:lnTo>
                  <a:lnTo>
                    <a:pt x="2682454" y="270506"/>
                  </a:lnTo>
                  <a:close/>
                </a:path>
              </a:pathLst>
            </a:custGeom>
            <a:solidFill>
              <a:srgbClr val="F45D3D"/>
            </a:solidFill>
          </p:spPr>
        </p:sp>
        <p:sp>
          <p:nvSpPr>
            <p:cNvPr name="TextBox 15" id="15"/>
            <p:cNvSpPr txBox="true"/>
            <p:nvPr/>
          </p:nvSpPr>
          <p:spPr>
            <a:xfrm>
              <a:off x="0" y="165100"/>
              <a:ext cx="2580855" cy="17271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1098" y="3691618"/>
            <a:ext cx="1224366" cy="122436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FFFF"/>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884979" y="3985499"/>
            <a:ext cx="636603" cy="636603"/>
          </a:xfrm>
          <a:custGeom>
            <a:avLst/>
            <a:gdLst/>
            <a:ahLst/>
            <a:cxnLst/>
            <a:rect r="r" b="b" t="t" l="l"/>
            <a:pathLst>
              <a:path h="636603" w="636603">
                <a:moveTo>
                  <a:pt x="0" y="0"/>
                </a:moveTo>
                <a:lnTo>
                  <a:pt x="636603" y="0"/>
                </a:lnTo>
                <a:lnTo>
                  <a:pt x="636603" y="636603"/>
                </a:lnTo>
                <a:lnTo>
                  <a:pt x="0" y="636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47307" y="4042115"/>
            <a:ext cx="507594" cy="687628"/>
          </a:xfrm>
          <a:custGeom>
            <a:avLst/>
            <a:gdLst/>
            <a:ahLst/>
            <a:cxnLst/>
            <a:rect r="r" b="b" t="t" l="l"/>
            <a:pathLst>
              <a:path h="687628" w="507594">
                <a:moveTo>
                  <a:pt x="0" y="0"/>
                </a:moveTo>
                <a:lnTo>
                  <a:pt x="507594" y="0"/>
                </a:lnTo>
                <a:lnTo>
                  <a:pt x="507594" y="687628"/>
                </a:lnTo>
                <a:lnTo>
                  <a:pt x="0" y="6876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5041593">
            <a:off x="-5337451" y="4792490"/>
            <a:ext cx="4551951" cy="10750780"/>
            <a:chOff x="0" y="0"/>
            <a:chExt cx="1339248" cy="3163031"/>
          </a:xfrm>
        </p:grpSpPr>
        <p:sp>
          <p:nvSpPr>
            <p:cNvPr name="Freeform 8" id="8"/>
            <p:cNvSpPr/>
            <p:nvPr/>
          </p:nvSpPr>
          <p:spPr>
            <a:xfrm flipH="false" flipV="false" rot="0">
              <a:off x="0" y="0"/>
              <a:ext cx="1339248" cy="3163032"/>
            </a:xfrm>
            <a:custGeom>
              <a:avLst/>
              <a:gdLst/>
              <a:ahLst/>
              <a:cxnLst/>
              <a:rect r="r" b="b" t="t" l="l"/>
              <a:pathLst>
                <a:path h="3163032" w="1339248">
                  <a:moveTo>
                    <a:pt x="86740" y="0"/>
                  </a:moveTo>
                  <a:lnTo>
                    <a:pt x="1252508" y="0"/>
                  </a:lnTo>
                  <a:cubicBezTo>
                    <a:pt x="1275513" y="0"/>
                    <a:pt x="1297576" y="9139"/>
                    <a:pt x="1313843" y="25406"/>
                  </a:cubicBezTo>
                  <a:cubicBezTo>
                    <a:pt x="1330110" y="41673"/>
                    <a:pt x="1339248" y="63735"/>
                    <a:pt x="1339248" y="86740"/>
                  </a:cubicBezTo>
                  <a:lnTo>
                    <a:pt x="1339248" y="3076291"/>
                  </a:lnTo>
                  <a:cubicBezTo>
                    <a:pt x="1339248" y="3099296"/>
                    <a:pt x="1330110" y="3121359"/>
                    <a:pt x="1313843" y="3137626"/>
                  </a:cubicBezTo>
                  <a:cubicBezTo>
                    <a:pt x="1297576" y="3153893"/>
                    <a:pt x="1275513" y="3163032"/>
                    <a:pt x="1252508" y="3163032"/>
                  </a:cubicBezTo>
                  <a:lnTo>
                    <a:pt x="86740" y="3163032"/>
                  </a:lnTo>
                  <a:cubicBezTo>
                    <a:pt x="63735" y="3163032"/>
                    <a:pt x="41673" y="3153893"/>
                    <a:pt x="25406" y="3137626"/>
                  </a:cubicBezTo>
                  <a:cubicBezTo>
                    <a:pt x="9139" y="3121359"/>
                    <a:pt x="0" y="3099296"/>
                    <a:pt x="0" y="3076291"/>
                  </a:cubicBezTo>
                  <a:lnTo>
                    <a:pt x="0" y="86740"/>
                  </a:lnTo>
                  <a:cubicBezTo>
                    <a:pt x="0" y="63735"/>
                    <a:pt x="9139" y="41673"/>
                    <a:pt x="25406" y="25406"/>
                  </a:cubicBezTo>
                  <a:cubicBezTo>
                    <a:pt x="41673" y="9139"/>
                    <a:pt x="63735" y="0"/>
                    <a:pt x="86740" y="0"/>
                  </a:cubicBezTo>
                  <a:close/>
                </a:path>
              </a:pathLst>
            </a:custGeom>
            <a:solidFill>
              <a:srgbClr val="F45D3D"/>
            </a:solidFill>
          </p:spPr>
        </p:sp>
        <p:sp>
          <p:nvSpPr>
            <p:cNvPr name="TextBox 9" id="9"/>
            <p:cNvSpPr txBox="true"/>
            <p:nvPr/>
          </p:nvSpPr>
          <p:spPr>
            <a:xfrm>
              <a:off x="0" y="-38100"/>
              <a:ext cx="1339248" cy="3201131"/>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815464" y="2791505"/>
            <a:ext cx="10531407" cy="1512296"/>
          </a:xfrm>
          <a:custGeom>
            <a:avLst/>
            <a:gdLst/>
            <a:ahLst/>
            <a:cxnLst/>
            <a:rect r="r" b="b" t="t" l="l"/>
            <a:pathLst>
              <a:path h="1512296" w="10531407">
                <a:moveTo>
                  <a:pt x="0" y="0"/>
                </a:moveTo>
                <a:lnTo>
                  <a:pt x="10531407" y="0"/>
                </a:lnTo>
                <a:lnTo>
                  <a:pt x="10531407" y="1512296"/>
                </a:lnTo>
                <a:lnTo>
                  <a:pt x="0" y="1512296"/>
                </a:lnTo>
                <a:lnTo>
                  <a:pt x="0" y="0"/>
                </a:lnTo>
                <a:close/>
              </a:path>
            </a:pathLst>
          </a:custGeom>
          <a:blipFill>
            <a:blip r:embed="rId6"/>
            <a:stretch>
              <a:fillRect l="0" t="0" r="0" b="0"/>
            </a:stretch>
          </a:blipFill>
        </p:spPr>
      </p:sp>
      <p:sp>
        <p:nvSpPr>
          <p:cNvPr name="TextBox 11" id="11"/>
          <p:cNvSpPr txBox="true"/>
          <p:nvPr/>
        </p:nvSpPr>
        <p:spPr>
          <a:xfrm rot="0">
            <a:off x="909939" y="1076325"/>
            <a:ext cx="16349361" cy="948453"/>
          </a:xfrm>
          <a:prstGeom prst="rect">
            <a:avLst/>
          </a:prstGeom>
        </p:spPr>
        <p:txBody>
          <a:bodyPr anchor="t" rtlCol="false" tIns="0" lIns="0" bIns="0" rIns="0">
            <a:spAutoFit/>
          </a:bodyPr>
          <a:lstStyle/>
          <a:p>
            <a:pPr>
              <a:lnSpc>
                <a:spcPts val="3733"/>
              </a:lnSpc>
            </a:pPr>
            <a:r>
              <a:rPr lang="en-US" sz="3522" spc="-183">
                <a:solidFill>
                  <a:srgbClr val="000000"/>
                </a:solidFill>
                <a:latin typeface="Garet"/>
              </a:rPr>
              <a:t>Ta dùng các option để di chuyển tiếp tục giữa các dòng code trong quá trình debugging: </a:t>
            </a:r>
          </a:p>
        </p:txBody>
      </p:sp>
      <p:sp>
        <p:nvSpPr>
          <p:cNvPr name="TextBox 12" id="12"/>
          <p:cNvSpPr txBox="true"/>
          <p:nvPr/>
        </p:nvSpPr>
        <p:spPr>
          <a:xfrm rot="0">
            <a:off x="14373156" y="9800979"/>
            <a:ext cx="4742165" cy="1448584"/>
          </a:xfrm>
          <a:prstGeom prst="rect">
            <a:avLst/>
          </a:prstGeom>
        </p:spPr>
        <p:txBody>
          <a:bodyPr anchor="t" rtlCol="false" tIns="0" lIns="0" bIns="0" rIns="0">
            <a:spAutoFit/>
          </a:bodyPr>
          <a:lstStyle/>
          <a:p>
            <a:pPr>
              <a:lnSpc>
                <a:spcPts val="2886"/>
              </a:lnSpc>
            </a:pPr>
            <a:r>
              <a:rPr lang="en-US" sz="2722" spc="-141">
                <a:solidFill>
                  <a:srgbClr val="000000"/>
                </a:solidFill>
                <a:latin typeface="Garet Italics"/>
              </a:rPr>
              <a:t>Nguồn: Philipp Lackner</a:t>
            </a:r>
          </a:p>
          <a:p>
            <a:pPr>
              <a:lnSpc>
                <a:spcPts val="2886"/>
              </a:lnSpc>
            </a:pPr>
          </a:p>
          <a:p>
            <a:pPr>
              <a:lnSpc>
                <a:spcPts val="2886"/>
              </a:lnSpc>
            </a:pPr>
          </a:p>
          <a:p>
            <a:pPr>
              <a:lnSpc>
                <a:spcPts val="2886"/>
              </a:lnSpc>
            </a:pPr>
          </a:p>
        </p:txBody>
      </p:sp>
      <p:sp>
        <p:nvSpPr>
          <p:cNvPr name="TextBox 13" id="13"/>
          <p:cNvSpPr txBox="true"/>
          <p:nvPr/>
        </p:nvSpPr>
        <p:spPr>
          <a:xfrm rot="0">
            <a:off x="2203281" y="5709290"/>
            <a:ext cx="3311003" cy="481728"/>
          </a:xfrm>
          <a:prstGeom prst="rect">
            <a:avLst/>
          </a:prstGeom>
        </p:spPr>
        <p:txBody>
          <a:bodyPr anchor="t" rtlCol="false" tIns="0" lIns="0" bIns="0" rIns="0">
            <a:spAutoFit/>
          </a:bodyPr>
          <a:lstStyle/>
          <a:p>
            <a:pPr algn="ctr">
              <a:lnSpc>
                <a:spcPts val="3733"/>
              </a:lnSpc>
            </a:pPr>
            <a:r>
              <a:rPr lang="en-US" sz="3522" spc="-183">
                <a:solidFill>
                  <a:srgbClr val="000000"/>
                </a:solidFill>
                <a:latin typeface="Garet"/>
              </a:rPr>
              <a:t>Step Over (F6) </a:t>
            </a:r>
          </a:p>
        </p:txBody>
      </p:sp>
      <p:sp>
        <p:nvSpPr>
          <p:cNvPr name="TextBox 14" id="14"/>
          <p:cNvSpPr txBox="true"/>
          <p:nvPr/>
        </p:nvSpPr>
        <p:spPr>
          <a:xfrm rot="0">
            <a:off x="4801973" y="6863131"/>
            <a:ext cx="2904745" cy="481728"/>
          </a:xfrm>
          <a:prstGeom prst="rect">
            <a:avLst/>
          </a:prstGeom>
        </p:spPr>
        <p:txBody>
          <a:bodyPr anchor="t" rtlCol="false" tIns="0" lIns="0" bIns="0" rIns="0">
            <a:spAutoFit/>
          </a:bodyPr>
          <a:lstStyle/>
          <a:p>
            <a:pPr algn="ctr">
              <a:lnSpc>
                <a:spcPts val="3733"/>
              </a:lnSpc>
            </a:pPr>
            <a:r>
              <a:rPr lang="en-US" sz="3522" spc="-183">
                <a:solidFill>
                  <a:srgbClr val="000000"/>
                </a:solidFill>
                <a:latin typeface="Garet"/>
              </a:rPr>
              <a:t>Step Into  (F5)</a:t>
            </a:r>
          </a:p>
        </p:txBody>
      </p:sp>
      <p:sp>
        <p:nvSpPr>
          <p:cNvPr name="TextBox 15" id="15"/>
          <p:cNvSpPr txBox="true"/>
          <p:nvPr/>
        </p:nvSpPr>
        <p:spPr>
          <a:xfrm rot="0">
            <a:off x="7304313" y="7508807"/>
            <a:ext cx="3973019" cy="481728"/>
          </a:xfrm>
          <a:prstGeom prst="rect">
            <a:avLst/>
          </a:prstGeom>
        </p:spPr>
        <p:txBody>
          <a:bodyPr anchor="t" rtlCol="false" tIns="0" lIns="0" bIns="0" rIns="0">
            <a:spAutoFit/>
          </a:bodyPr>
          <a:lstStyle/>
          <a:p>
            <a:pPr algn="ctr">
              <a:lnSpc>
                <a:spcPts val="3733"/>
              </a:lnSpc>
            </a:pPr>
            <a:r>
              <a:rPr lang="en-US" sz="3522" spc="-183">
                <a:solidFill>
                  <a:srgbClr val="000000"/>
                </a:solidFill>
                <a:latin typeface="Garet"/>
              </a:rPr>
              <a:t>Force Step Into </a:t>
            </a:r>
          </a:p>
        </p:txBody>
      </p:sp>
      <p:sp>
        <p:nvSpPr>
          <p:cNvPr name="TextBox 16" id="16"/>
          <p:cNvSpPr txBox="true"/>
          <p:nvPr/>
        </p:nvSpPr>
        <p:spPr>
          <a:xfrm rot="0">
            <a:off x="10026391" y="8665674"/>
            <a:ext cx="3973019" cy="481728"/>
          </a:xfrm>
          <a:prstGeom prst="rect">
            <a:avLst/>
          </a:prstGeom>
        </p:spPr>
        <p:txBody>
          <a:bodyPr anchor="t" rtlCol="false" tIns="0" lIns="0" bIns="0" rIns="0">
            <a:spAutoFit/>
          </a:bodyPr>
          <a:lstStyle/>
          <a:p>
            <a:pPr algn="ctr">
              <a:lnSpc>
                <a:spcPts val="3733"/>
              </a:lnSpc>
            </a:pPr>
            <a:r>
              <a:rPr lang="en-US" sz="3522" spc="-183">
                <a:solidFill>
                  <a:srgbClr val="000000"/>
                </a:solidFill>
                <a:latin typeface="Garet"/>
              </a:rPr>
              <a:t>Step Out</a:t>
            </a:r>
          </a:p>
        </p:txBody>
      </p:sp>
      <p:sp>
        <p:nvSpPr>
          <p:cNvPr name="TextBox 17" id="17"/>
          <p:cNvSpPr txBox="true"/>
          <p:nvPr/>
        </p:nvSpPr>
        <p:spPr>
          <a:xfrm rot="0">
            <a:off x="12146251" y="6598455"/>
            <a:ext cx="3973019" cy="481728"/>
          </a:xfrm>
          <a:prstGeom prst="rect">
            <a:avLst/>
          </a:prstGeom>
        </p:spPr>
        <p:txBody>
          <a:bodyPr anchor="t" rtlCol="false" tIns="0" lIns="0" bIns="0" rIns="0">
            <a:spAutoFit/>
          </a:bodyPr>
          <a:lstStyle/>
          <a:p>
            <a:pPr algn="ctr">
              <a:lnSpc>
                <a:spcPts val="3733"/>
              </a:lnSpc>
            </a:pPr>
            <a:r>
              <a:rPr lang="en-US" sz="3522" spc="-183">
                <a:solidFill>
                  <a:srgbClr val="000000"/>
                </a:solidFill>
                <a:latin typeface="Garet"/>
              </a:rPr>
              <a:t>Drop Frame</a:t>
            </a:r>
          </a:p>
        </p:txBody>
      </p:sp>
      <p:grpSp>
        <p:nvGrpSpPr>
          <p:cNvPr name="Group 18" id="18"/>
          <p:cNvGrpSpPr/>
          <p:nvPr/>
        </p:nvGrpSpPr>
        <p:grpSpPr>
          <a:xfrm rot="-2598816">
            <a:off x="5222834" y="4497698"/>
            <a:ext cx="2791830" cy="464089"/>
            <a:chOff x="0" y="0"/>
            <a:chExt cx="2682455" cy="445907"/>
          </a:xfrm>
        </p:grpSpPr>
        <p:sp>
          <p:nvSpPr>
            <p:cNvPr name="Freeform 19" id="19"/>
            <p:cNvSpPr/>
            <p:nvPr/>
          </p:nvSpPr>
          <p:spPr>
            <a:xfrm flipH="false" flipV="false" rot="0">
              <a:off x="0" y="0"/>
              <a:ext cx="2682454" cy="445907"/>
            </a:xfrm>
            <a:custGeom>
              <a:avLst/>
              <a:gdLst/>
              <a:ahLst/>
              <a:cxnLst/>
              <a:rect r="r" b="b" t="t" l="l"/>
              <a:pathLst>
                <a:path h="445907" w="2682454">
                  <a:moveTo>
                    <a:pt x="2682454" y="222954"/>
                  </a:moveTo>
                  <a:lnTo>
                    <a:pt x="2276054" y="0"/>
                  </a:lnTo>
                  <a:lnTo>
                    <a:pt x="2276054" y="203200"/>
                  </a:lnTo>
                  <a:lnTo>
                    <a:pt x="0" y="203200"/>
                  </a:lnTo>
                  <a:lnTo>
                    <a:pt x="0" y="242707"/>
                  </a:lnTo>
                  <a:lnTo>
                    <a:pt x="2276054" y="242707"/>
                  </a:lnTo>
                  <a:lnTo>
                    <a:pt x="2276054" y="445907"/>
                  </a:lnTo>
                  <a:lnTo>
                    <a:pt x="2682454" y="222954"/>
                  </a:lnTo>
                  <a:close/>
                </a:path>
              </a:pathLst>
            </a:custGeom>
            <a:solidFill>
              <a:srgbClr val="F45D3D"/>
            </a:solidFill>
          </p:spPr>
        </p:sp>
        <p:sp>
          <p:nvSpPr>
            <p:cNvPr name="TextBox 20" id="20"/>
            <p:cNvSpPr txBox="true"/>
            <p:nvPr/>
          </p:nvSpPr>
          <p:spPr>
            <a:xfrm>
              <a:off x="0" y="165100"/>
              <a:ext cx="2580855" cy="7760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3352496">
            <a:off x="5637279" y="4995982"/>
            <a:ext cx="3686374" cy="464089"/>
            <a:chOff x="0" y="0"/>
            <a:chExt cx="3541952" cy="445907"/>
          </a:xfrm>
        </p:grpSpPr>
        <p:sp>
          <p:nvSpPr>
            <p:cNvPr name="Freeform 22" id="22"/>
            <p:cNvSpPr/>
            <p:nvPr/>
          </p:nvSpPr>
          <p:spPr>
            <a:xfrm flipH="false" flipV="false" rot="0">
              <a:off x="0" y="0"/>
              <a:ext cx="3541952" cy="445907"/>
            </a:xfrm>
            <a:custGeom>
              <a:avLst/>
              <a:gdLst/>
              <a:ahLst/>
              <a:cxnLst/>
              <a:rect r="r" b="b" t="t" l="l"/>
              <a:pathLst>
                <a:path h="445907" w="3541952">
                  <a:moveTo>
                    <a:pt x="3541952" y="222954"/>
                  </a:moveTo>
                  <a:lnTo>
                    <a:pt x="3135552" y="0"/>
                  </a:lnTo>
                  <a:lnTo>
                    <a:pt x="3135552" y="203200"/>
                  </a:lnTo>
                  <a:lnTo>
                    <a:pt x="0" y="203200"/>
                  </a:lnTo>
                  <a:lnTo>
                    <a:pt x="0" y="242707"/>
                  </a:lnTo>
                  <a:lnTo>
                    <a:pt x="3135552" y="242707"/>
                  </a:lnTo>
                  <a:lnTo>
                    <a:pt x="3135552" y="445907"/>
                  </a:lnTo>
                  <a:lnTo>
                    <a:pt x="3541952" y="222954"/>
                  </a:lnTo>
                  <a:close/>
                </a:path>
              </a:pathLst>
            </a:custGeom>
            <a:solidFill>
              <a:srgbClr val="F45D3D"/>
            </a:solidFill>
          </p:spPr>
        </p:sp>
        <p:sp>
          <p:nvSpPr>
            <p:cNvPr name="TextBox 23" id="23"/>
            <p:cNvSpPr txBox="true"/>
            <p:nvPr/>
          </p:nvSpPr>
          <p:spPr>
            <a:xfrm>
              <a:off x="0" y="165100"/>
              <a:ext cx="3440352" cy="7760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5261535">
            <a:off x="7300813" y="5222311"/>
            <a:ext cx="3686374" cy="464089"/>
            <a:chOff x="0" y="0"/>
            <a:chExt cx="3541952" cy="445907"/>
          </a:xfrm>
        </p:grpSpPr>
        <p:sp>
          <p:nvSpPr>
            <p:cNvPr name="Freeform 25" id="25"/>
            <p:cNvSpPr/>
            <p:nvPr/>
          </p:nvSpPr>
          <p:spPr>
            <a:xfrm flipH="false" flipV="false" rot="0">
              <a:off x="0" y="0"/>
              <a:ext cx="3541952" cy="445907"/>
            </a:xfrm>
            <a:custGeom>
              <a:avLst/>
              <a:gdLst/>
              <a:ahLst/>
              <a:cxnLst/>
              <a:rect r="r" b="b" t="t" l="l"/>
              <a:pathLst>
                <a:path h="445907" w="3541952">
                  <a:moveTo>
                    <a:pt x="3541952" y="222954"/>
                  </a:moveTo>
                  <a:lnTo>
                    <a:pt x="3135552" y="0"/>
                  </a:lnTo>
                  <a:lnTo>
                    <a:pt x="3135552" y="203200"/>
                  </a:lnTo>
                  <a:lnTo>
                    <a:pt x="0" y="203200"/>
                  </a:lnTo>
                  <a:lnTo>
                    <a:pt x="0" y="242707"/>
                  </a:lnTo>
                  <a:lnTo>
                    <a:pt x="3135552" y="242707"/>
                  </a:lnTo>
                  <a:lnTo>
                    <a:pt x="3135552" y="445907"/>
                  </a:lnTo>
                  <a:lnTo>
                    <a:pt x="3541952" y="222954"/>
                  </a:lnTo>
                  <a:close/>
                </a:path>
              </a:pathLst>
            </a:custGeom>
            <a:solidFill>
              <a:srgbClr val="F45D3D"/>
            </a:solidFill>
          </p:spPr>
        </p:sp>
        <p:sp>
          <p:nvSpPr>
            <p:cNvPr name="TextBox 26" id="26"/>
            <p:cNvSpPr txBox="true"/>
            <p:nvPr/>
          </p:nvSpPr>
          <p:spPr>
            <a:xfrm>
              <a:off x="0" y="165100"/>
              <a:ext cx="3440352" cy="77607"/>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6640173">
            <a:off x="8404606" y="5958973"/>
            <a:ext cx="5012923" cy="464089"/>
            <a:chOff x="0" y="0"/>
            <a:chExt cx="4816532" cy="445907"/>
          </a:xfrm>
        </p:grpSpPr>
        <p:sp>
          <p:nvSpPr>
            <p:cNvPr name="Freeform 28" id="28"/>
            <p:cNvSpPr/>
            <p:nvPr/>
          </p:nvSpPr>
          <p:spPr>
            <a:xfrm flipH="false" flipV="false" rot="0">
              <a:off x="0" y="0"/>
              <a:ext cx="4816532" cy="445907"/>
            </a:xfrm>
            <a:custGeom>
              <a:avLst/>
              <a:gdLst/>
              <a:ahLst/>
              <a:cxnLst/>
              <a:rect r="r" b="b" t="t" l="l"/>
              <a:pathLst>
                <a:path h="445907" w="4816532">
                  <a:moveTo>
                    <a:pt x="4816532" y="222954"/>
                  </a:moveTo>
                  <a:lnTo>
                    <a:pt x="4410132" y="0"/>
                  </a:lnTo>
                  <a:lnTo>
                    <a:pt x="4410132" y="203200"/>
                  </a:lnTo>
                  <a:lnTo>
                    <a:pt x="0" y="203200"/>
                  </a:lnTo>
                  <a:lnTo>
                    <a:pt x="0" y="242707"/>
                  </a:lnTo>
                  <a:lnTo>
                    <a:pt x="4410132" y="242707"/>
                  </a:lnTo>
                  <a:lnTo>
                    <a:pt x="4410132" y="445907"/>
                  </a:lnTo>
                  <a:lnTo>
                    <a:pt x="4816532" y="222954"/>
                  </a:lnTo>
                  <a:close/>
                </a:path>
              </a:pathLst>
            </a:custGeom>
            <a:solidFill>
              <a:srgbClr val="F45D3D"/>
            </a:solidFill>
          </p:spPr>
        </p:sp>
        <p:sp>
          <p:nvSpPr>
            <p:cNvPr name="TextBox 29" id="29"/>
            <p:cNvSpPr txBox="true"/>
            <p:nvPr/>
          </p:nvSpPr>
          <p:spPr>
            <a:xfrm>
              <a:off x="0" y="165100"/>
              <a:ext cx="4714932" cy="77607"/>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7880162">
            <a:off x="10300800" y="4767484"/>
            <a:ext cx="3459061" cy="464089"/>
            <a:chOff x="0" y="0"/>
            <a:chExt cx="3323545" cy="445907"/>
          </a:xfrm>
        </p:grpSpPr>
        <p:sp>
          <p:nvSpPr>
            <p:cNvPr name="Freeform 31" id="31"/>
            <p:cNvSpPr/>
            <p:nvPr/>
          </p:nvSpPr>
          <p:spPr>
            <a:xfrm flipH="false" flipV="false" rot="0">
              <a:off x="0" y="0"/>
              <a:ext cx="3323545" cy="445907"/>
            </a:xfrm>
            <a:custGeom>
              <a:avLst/>
              <a:gdLst/>
              <a:ahLst/>
              <a:cxnLst/>
              <a:rect r="r" b="b" t="t" l="l"/>
              <a:pathLst>
                <a:path h="445907" w="3323545">
                  <a:moveTo>
                    <a:pt x="3323545" y="222954"/>
                  </a:moveTo>
                  <a:lnTo>
                    <a:pt x="2917145" y="0"/>
                  </a:lnTo>
                  <a:lnTo>
                    <a:pt x="2917145" y="203200"/>
                  </a:lnTo>
                  <a:lnTo>
                    <a:pt x="0" y="203200"/>
                  </a:lnTo>
                  <a:lnTo>
                    <a:pt x="0" y="242707"/>
                  </a:lnTo>
                  <a:lnTo>
                    <a:pt x="2917145" y="242707"/>
                  </a:lnTo>
                  <a:lnTo>
                    <a:pt x="2917145" y="445907"/>
                  </a:lnTo>
                  <a:lnTo>
                    <a:pt x="3323545" y="222954"/>
                  </a:lnTo>
                  <a:close/>
                </a:path>
              </a:pathLst>
            </a:custGeom>
            <a:solidFill>
              <a:srgbClr val="F45D3D"/>
            </a:solidFill>
          </p:spPr>
        </p:sp>
        <p:sp>
          <p:nvSpPr>
            <p:cNvPr name="TextBox 32" id="32"/>
            <p:cNvSpPr txBox="true"/>
            <p:nvPr/>
          </p:nvSpPr>
          <p:spPr>
            <a:xfrm>
              <a:off x="0" y="165100"/>
              <a:ext cx="3221945" cy="77607"/>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9368" y="0"/>
            <a:ext cx="19237368" cy="2869542"/>
            <a:chOff x="0" y="0"/>
            <a:chExt cx="5066632" cy="755764"/>
          </a:xfrm>
        </p:grpSpPr>
        <p:sp>
          <p:nvSpPr>
            <p:cNvPr name="Freeform 3" id="3"/>
            <p:cNvSpPr/>
            <p:nvPr/>
          </p:nvSpPr>
          <p:spPr>
            <a:xfrm flipH="false" flipV="false" rot="0">
              <a:off x="0" y="0"/>
              <a:ext cx="5066632" cy="755764"/>
            </a:xfrm>
            <a:custGeom>
              <a:avLst/>
              <a:gdLst/>
              <a:ahLst/>
              <a:cxnLst/>
              <a:rect r="r" b="b" t="t" l="l"/>
              <a:pathLst>
                <a:path h="755764" w="5066632">
                  <a:moveTo>
                    <a:pt x="0" y="0"/>
                  </a:moveTo>
                  <a:lnTo>
                    <a:pt x="5066632" y="0"/>
                  </a:lnTo>
                  <a:lnTo>
                    <a:pt x="5066632" y="755764"/>
                  </a:lnTo>
                  <a:lnTo>
                    <a:pt x="0" y="755764"/>
                  </a:lnTo>
                  <a:close/>
                </a:path>
              </a:pathLst>
            </a:custGeom>
            <a:solidFill>
              <a:srgbClr val="F45D3D"/>
            </a:solidFill>
          </p:spPr>
        </p:sp>
        <p:sp>
          <p:nvSpPr>
            <p:cNvPr name="TextBox 4" id="4"/>
            <p:cNvSpPr txBox="true"/>
            <p:nvPr/>
          </p:nvSpPr>
          <p:spPr>
            <a:xfrm>
              <a:off x="0" y="-38100"/>
              <a:ext cx="5066632" cy="79386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9756" y="449756"/>
            <a:ext cx="834086" cy="8340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77461" y="470600"/>
            <a:ext cx="792400" cy="792400"/>
          </a:xfrm>
          <a:custGeom>
            <a:avLst/>
            <a:gdLst/>
            <a:ahLst/>
            <a:cxnLst/>
            <a:rect r="r" b="b" t="t" l="l"/>
            <a:pathLst>
              <a:path h="792400" w="792400">
                <a:moveTo>
                  <a:pt x="0" y="0"/>
                </a:moveTo>
                <a:lnTo>
                  <a:pt x="792400" y="0"/>
                </a:lnTo>
                <a:lnTo>
                  <a:pt x="792400" y="792399"/>
                </a:lnTo>
                <a:lnTo>
                  <a:pt x="0" y="79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49756" y="1549071"/>
            <a:ext cx="9676414" cy="1226100"/>
          </a:xfrm>
          <a:prstGeom prst="rect">
            <a:avLst/>
          </a:prstGeom>
        </p:spPr>
        <p:txBody>
          <a:bodyPr anchor="t" rtlCol="false" tIns="0" lIns="0" bIns="0" rIns="0">
            <a:spAutoFit/>
          </a:bodyPr>
          <a:lstStyle/>
          <a:p>
            <a:pPr>
              <a:lnSpc>
                <a:spcPts val="9387"/>
              </a:lnSpc>
            </a:pPr>
            <a:r>
              <a:rPr lang="en-US" sz="8855" spc="-460">
                <a:solidFill>
                  <a:srgbClr val="FFFFFF"/>
                </a:solidFill>
                <a:latin typeface="Garet"/>
              </a:rPr>
              <a:t>Nguồn tham khảo</a:t>
            </a:r>
          </a:p>
        </p:txBody>
      </p:sp>
      <p:sp>
        <p:nvSpPr>
          <p:cNvPr name="TextBox 10" id="10"/>
          <p:cNvSpPr txBox="true"/>
          <p:nvPr/>
        </p:nvSpPr>
        <p:spPr>
          <a:xfrm rot="0">
            <a:off x="449464" y="4046468"/>
            <a:ext cx="8500467" cy="448310"/>
          </a:xfrm>
          <a:prstGeom prst="rect">
            <a:avLst/>
          </a:prstGeom>
        </p:spPr>
        <p:txBody>
          <a:bodyPr anchor="t" rtlCol="false" tIns="0" lIns="0" bIns="0" rIns="0">
            <a:spAutoFit/>
          </a:bodyPr>
          <a:lstStyle/>
          <a:p>
            <a:pPr algn="ctr" marL="561341" indent="-280670" lvl="1">
              <a:lnSpc>
                <a:spcPts val="3640"/>
              </a:lnSpc>
              <a:buFont typeface="Arial"/>
              <a:buChar char="•"/>
            </a:pPr>
            <a:r>
              <a:rPr lang="en-US" sz="2600">
                <a:solidFill>
                  <a:srgbClr val="000000"/>
                </a:solidFill>
                <a:latin typeface="Garet"/>
              </a:rPr>
              <a:t>https://aws.amazon.com/what-is/debugging/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5D3D"/>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170213" y="4918177"/>
            <a:ext cx="5395375" cy="6691938"/>
          </a:xfrm>
          <a:custGeom>
            <a:avLst/>
            <a:gdLst/>
            <a:ahLst/>
            <a:cxnLst/>
            <a:rect r="r" b="b" t="t" l="l"/>
            <a:pathLst>
              <a:path h="6691938" w="5395375">
                <a:moveTo>
                  <a:pt x="0" y="0"/>
                </a:moveTo>
                <a:lnTo>
                  <a:pt x="5395374" y="0"/>
                </a:lnTo>
                <a:lnTo>
                  <a:pt x="5395374" y="6691938"/>
                </a:lnTo>
                <a:lnTo>
                  <a:pt x="0" y="6691938"/>
                </a:lnTo>
                <a:lnTo>
                  <a:pt x="0" y="0"/>
                </a:lnTo>
                <a:close/>
              </a:path>
            </a:pathLst>
          </a:custGeom>
          <a:blipFill>
            <a:blip r:embed="rId2"/>
            <a:stretch>
              <a:fillRect l="0" t="0" r="0" b="0"/>
            </a:stretch>
          </a:blipFill>
        </p:spPr>
      </p:sp>
      <p:grpSp>
        <p:nvGrpSpPr>
          <p:cNvPr name="Group 3" id="3"/>
          <p:cNvGrpSpPr/>
          <p:nvPr/>
        </p:nvGrpSpPr>
        <p:grpSpPr>
          <a:xfrm rot="0">
            <a:off x="449756" y="449756"/>
            <a:ext cx="1157887" cy="115788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FFFFFF"/>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488216" y="478691"/>
            <a:ext cx="1100017" cy="1100017"/>
          </a:xfrm>
          <a:custGeom>
            <a:avLst/>
            <a:gdLst/>
            <a:ahLst/>
            <a:cxnLst/>
            <a:rect r="r" b="b" t="t" l="l"/>
            <a:pathLst>
              <a:path h="1100017" w="1100017">
                <a:moveTo>
                  <a:pt x="0" y="0"/>
                </a:moveTo>
                <a:lnTo>
                  <a:pt x="1100018" y="0"/>
                </a:lnTo>
                <a:lnTo>
                  <a:pt x="1100018" y="1100018"/>
                </a:lnTo>
                <a:lnTo>
                  <a:pt x="0" y="11000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1458264">
            <a:off x="5066935" y="6037816"/>
            <a:ext cx="3152197" cy="6237163"/>
            <a:chOff x="0" y="0"/>
            <a:chExt cx="2620010" cy="5184140"/>
          </a:xfrm>
        </p:grpSpPr>
        <p:sp>
          <p:nvSpPr>
            <p:cNvPr name="Freeform 8" id="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9" id="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2961" t="0" r="-15484" b="0"/>
              </a:stretch>
            </a:blipFill>
          </p:spPr>
        </p:sp>
        <p:sp>
          <p:nvSpPr>
            <p:cNvPr name="Freeform 10" id="1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1" id="1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2" id="1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3" id="1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4" id="1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5" id="1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6" id="1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7" id="17"/>
          <p:cNvGrpSpPr>
            <a:grpSpLocks noChangeAspect="true"/>
          </p:cNvGrpSpPr>
          <p:nvPr/>
        </p:nvGrpSpPr>
        <p:grpSpPr>
          <a:xfrm rot="1391391">
            <a:off x="9689195" y="6662370"/>
            <a:ext cx="3152197" cy="6237163"/>
            <a:chOff x="0" y="0"/>
            <a:chExt cx="2620010" cy="5184140"/>
          </a:xfrm>
        </p:grpSpPr>
        <p:sp>
          <p:nvSpPr>
            <p:cNvPr name="Freeform 18" id="1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9" id="1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2189" t="0" r="-22189" b="0"/>
              </a:stretch>
            </a:blipFill>
          </p:spPr>
        </p:sp>
        <p:sp>
          <p:nvSpPr>
            <p:cNvPr name="Freeform 20" id="2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1" id="2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2" id="2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3" id="2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4" id="2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5" id="2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6" id="2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7" id="27"/>
          <p:cNvSpPr/>
          <p:nvPr/>
        </p:nvSpPr>
        <p:spPr>
          <a:xfrm flipH="false" flipV="false" rot="0">
            <a:off x="11146720" y="6037816"/>
            <a:ext cx="6112580" cy="6726360"/>
          </a:xfrm>
          <a:custGeom>
            <a:avLst/>
            <a:gdLst/>
            <a:ahLst/>
            <a:cxnLst/>
            <a:rect r="r" b="b" t="t" l="l"/>
            <a:pathLst>
              <a:path h="6726360" w="6112580">
                <a:moveTo>
                  <a:pt x="0" y="0"/>
                </a:moveTo>
                <a:lnTo>
                  <a:pt x="6112580" y="0"/>
                </a:lnTo>
                <a:lnTo>
                  <a:pt x="6112580" y="6726360"/>
                </a:lnTo>
                <a:lnTo>
                  <a:pt x="0" y="6726360"/>
                </a:lnTo>
                <a:lnTo>
                  <a:pt x="0" y="0"/>
                </a:lnTo>
                <a:close/>
              </a:path>
            </a:pathLst>
          </a:custGeom>
          <a:blipFill>
            <a:blip r:embed="rId7"/>
            <a:stretch>
              <a:fillRect l="0" t="0" r="0" b="0"/>
            </a:stretch>
          </a:blipFill>
        </p:spPr>
      </p:sp>
      <p:sp>
        <p:nvSpPr>
          <p:cNvPr name="Freeform 28" id="28"/>
          <p:cNvSpPr/>
          <p:nvPr/>
        </p:nvSpPr>
        <p:spPr>
          <a:xfrm flipH="false" flipV="false" rot="0">
            <a:off x="2017463" y="5881239"/>
            <a:ext cx="6098943" cy="6656418"/>
          </a:xfrm>
          <a:custGeom>
            <a:avLst/>
            <a:gdLst/>
            <a:ahLst/>
            <a:cxnLst/>
            <a:rect r="r" b="b" t="t" l="l"/>
            <a:pathLst>
              <a:path h="6656418" w="6098943">
                <a:moveTo>
                  <a:pt x="0" y="0"/>
                </a:moveTo>
                <a:lnTo>
                  <a:pt x="6098943" y="0"/>
                </a:lnTo>
                <a:lnTo>
                  <a:pt x="6098943" y="6656417"/>
                </a:lnTo>
                <a:lnTo>
                  <a:pt x="0" y="6656417"/>
                </a:lnTo>
                <a:lnTo>
                  <a:pt x="0" y="0"/>
                </a:lnTo>
                <a:close/>
              </a:path>
            </a:pathLst>
          </a:custGeom>
          <a:blipFill>
            <a:blip r:embed="rId8"/>
            <a:stretch>
              <a:fillRect l="0" t="0" r="0" b="0"/>
            </a:stretch>
          </a:blipFill>
        </p:spPr>
      </p:sp>
      <p:sp>
        <p:nvSpPr>
          <p:cNvPr name="TextBox 29" id="29"/>
          <p:cNvSpPr txBox="true"/>
          <p:nvPr/>
        </p:nvSpPr>
        <p:spPr>
          <a:xfrm rot="0">
            <a:off x="2585264" y="4016679"/>
            <a:ext cx="13117472" cy="1126821"/>
          </a:xfrm>
          <a:prstGeom prst="rect">
            <a:avLst/>
          </a:prstGeom>
        </p:spPr>
        <p:txBody>
          <a:bodyPr anchor="t" rtlCol="false" tIns="0" lIns="0" bIns="0" rIns="0">
            <a:spAutoFit/>
          </a:bodyPr>
          <a:lstStyle/>
          <a:p>
            <a:pPr algn="ctr">
              <a:lnSpc>
                <a:spcPts val="8689"/>
              </a:lnSpc>
            </a:pPr>
            <a:r>
              <a:rPr lang="en-US" sz="8197" spc="-426">
                <a:solidFill>
                  <a:srgbClr val="FFFFFF"/>
                </a:solidFill>
                <a:latin typeface="Garet"/>
              </a:rPr>
              <a:t>THANK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404377" y="4781323"/>
            <a:ext cx="8648118" cy="810079"/>
          </a:xfrm>
          <a:prstGeom prst="rect">
            <a:avLst/>
          </a:prstGeom>
        </p:spPr>
        <p:txBody>
          <a:bodyPr anchor="t" rtlCol="false" tIns="0" lIns="0" bIns="0" rIns="0">
            <a:spAutoFit/>
          </a:bodyPr>
          <a:lstStyle/>
          <a:p>
            <a:pPr>
              <a:lnSpc>
                <a:spcPts val="6273"/>
              </a:lnSpc>
            </a:pPr>
            <a:r>
              <a:rPr lang="en-US" sz="5918" spc="-307">
                <a:solidFill>
                  <a:srgbClr val="000000"/>
                </a:solidFill>
                <a:latin typeface="Garet Bold"/>
              </a:rPr>
              <a:t>Tổng quan về Debug</a:t>
            </a:r>
          </a:p>
        </p:txBody>
      </p:sp>
      <p:grpSp>
        <p:nvGrpSpPr>
          <p:cNvPr name="Group 3" id="3"/>
          <p:cNvGrpSpPr>
            <a:grpSpLocks noChangeAspect="true"/>
          </p:cNvGrpSpPr>
          <p:nvPr/>
        </p:nvGrpSpPr>
        <p:grpSpPr>
          <a:xfrm rot="1467338">
            <a:off x="5701075" y="-617874"/>
            <a:ext cx="3828226" cy="7574803"/>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 id="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2961" t="0" r="-15484" b="0"/>
              </a:stretch>
            </a:blipFill>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7" id="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3" id="13"/>
          <p:cNvGrpSpPr>
            <a:grpSpLocks noChangeAspect="true"/>
          </p:cNvGrpSpPr>
          <p:nvPr/>
        </p:nvGrpSpPr>
        <p:grpSpPr>
          <a:xfrm rot="1467338">
            <a:off x="2346721" y="6597433"/>
            <a:ext cx="3828226" cy="7574803"/>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1263" t="0" r="-31263"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3" id="23"/>
          <p:cNvGrpSpPr>
            <a:grpSpLocks noChangeAspect="true"/>
          </p:cNvGrpSpPr>
          <p:nvPr/>
        </p:nvGrpSpPr>
        <p:grpSpPr>
          <a:xfrm rot="1467338">
            <a:off x="464075" y="666463"/>
            <a:ext cx="3828226" cy="7574803"/>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3" id="33"/>
          <p:cNvGrpSpPr>
            <a:grpSpLocks noChangeAspect="true"/>
          </p:cNvGrpSpPr>
          <p:nvPr/>
        </p:nvGrpSpPr>
        <p:grpSpPr>
          <a:xfrm rot="1467338">
            <a:off x="-3031017" y="7862175"/>
            <a:ext cx="3828226" cy="7574803"/>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189" t="0" r="-22189" b="0"/>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43" id="43"/>
          <p:cNvGrpSpPr>
            <a:grpSpLocks noChangeAspect="true"/>
          </p:cNvGrpSpPr>
          <p:nvPr/>
        </p:nvGrpSpPr>
        <p:grpSpPr>
          <a:xfrm rot="1467338">
            <a:off x="3774399" y="-6724853"/>
            <a:ext cx="3828226" cy="7574803"/>
            <a:chOff x="0" y="0"/>
            <a:chExt cx="2620010" cy="5184140"/>
          </a:xfrm>
        </p:grpSpPr>
        <p:sp>
          <p:nvSpPr>
            <p:cNvPr name="Freeform 44" id="4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5" id="4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2189" t="0" r="-22189" b="0"/>
              </a:stretch>
            </a:blipFill>
          </p:spPr>
        </p:sp>
        <p:sp>
          <p:nvSpPr>
            <p:cNvPr name="Freeform 46" id="4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47" id="4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48" id="4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9" id="4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50" id="5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51" id="5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52" id="5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53" id="53"/>
          <p:cNvGrpSpPr>
            <a:grpSpLocks noChangeAspect="true"/>
          </p:cNvGrpSpPr>
          <p:nvPr/>
        </p:nvGrpSpPr>
        <p:grpSpPr>
          <a:xfrm rot="1467338">
            <a:off x="-3031017" y="-2125649"/>
            <a:ext cx="3828226" cy="7574803"/>
            <a:chOff x="0" y="0"/>
            <a:chExt cx="2620010" cy="5184140"/>
          </a:xfrm>
        </p:grpSpPr>
        <p:sp>
          <p:nvSpPr>
            <p:cNvPr name="Freeform 54" id="5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5" id="5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2189" t="0" r="-22189" b="0"/>
              </a:stretch>
            </a:blipFill>
          </p:spPr>
        </p:sp>
        <p:sp>
          <p:nvSpPr>
            <p:cNvPr name="Freeform 56" id="5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57" id="5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58" id="5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59" id="5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60" id="6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61" id="6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62" id="6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9756" y="3854742"/>
            <a:ext cx="6111679" cy="810079"/>
          </a:xfrm>
          <a:prstGeom prst="rect">
            <a:avLst/>
          </a:prstGeom>
        </p:spPr>
        <p:txBody>
          <a:bodyPr anchor="t" rtlCol="false" tIns="0" lIns="0" bIns="0" rIns="0">
            <a:spAutoFit/>
          </a:bodyPr>
          <a:lstStyle/>
          <a:p>
            <a:pPr marL="1277781" indent="-638890" lvl="1">
              <a:lnSpc>
                <a:spcPts val="6273"/>
              </a:lnSpc>
              <a:buFont typeface="Arial"/>
              <a:buChar char="•"/>
            </a:pPr>
            <a:r>
              <a:rPr lang="en-US" sz="5918" spc="-307">
                <a:solidFill>
                  <a:srgbClr val="000000"/>
                </a:solidFill>
                <a:latin typeface="Garet"/>
              </a:rPr>
              <a:t>Debug là gì ?</a:t>
            </a:r>
          </a:p>
        </p:txBody>
      </p:sp>
      <p:grpSp>
        <p:nvGrpSpPr>
          <p:cNvPr name="Group 3" id="3"/>
          <p:cNvGrpSpPr/>
          <p:nvPr/>
        </p:nvGrpSpPr>
        <p:grpSpPr>
          <a:xfrm rot="0">
            <a:off x="-766700" y="0"/>
            <a:ext cx="19237368" cy="3414346"/>
            <a:chOff x="0" y="0"/>
            <a:chExt cx="5066632" cy="899252"/>
          </a:xfrm>
        </p:grpSpPr>
        <p:sp>
          <p:nvSpPr>
            <p:cNvPr name="Freeform 4" id="4"/>
            <p:cNvSpPr/>
            <p:nvPr/>
          </p:nvSpPr>
          <p:spPr>
            <a:xfrm flipH="false" flipV="false" rot="0">
              <a:off x="0" y="0"/>
              <a:ext cx="5066632" cy="899252"/>
            </a:xfrm>
            <a:custGeom>
              <a:avLst/>
              <a:gdLst/>
              <a:ahLst/>
              <a:cxnLst/>
              <a:rect r="r" b="b" t="t" l="l"/>
              <a:pathLst>
                <a:path h="899252" w="5066632">
                  <a:moveTo>
                    <a:pt x="0" y="0"/>
                  </a:moveTo>
                  <a:lnTo>
                    <a:pt x="5066632" y="0"/>
                  </a:lnTo>
                  <a:lnTo>
                    <a:pt x="5066632" y="899252"/>
                  </a:lnTo>
                  <a:lnTo>
                    <a:pt x="0" y="899252"/>
                  </a:lnTo>
                  <a:close/>
                </a:path>
              </a:pathLst>
            </a:custGeom>
            <a:solidFill>
              <a:srgbClr val="F45D3D"/>
            </a:solidFill>
          </p:spPr>
        </p:sp>
        <p:sp>
          <p:nvSpPr>
            <p:cNvPr name="TextBox 5" id="5"/>
            <p:cNvSpPr txBox="true"/>
            <p:nvPr/>
          </p:nvSpPr>
          <p:spPr>
            <a:xfrm>
              <a:off x="0" y="-38100"/>
              <a:ext cx="5066632" cy="93735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49756" y="1971417"/>
            <a:ext cx="9676414" cy="1226100"/>
          </a:xfrm>
          <a:prstGeom prst="rect">
            <a:avLst/>
          </a:prstGeom>
        </p:spPr>
        <p:txBody>
          <a:bodyPr anchor="t" rtlCol="false" tIns="0" lIns="0" bIns="0" rIns="0">
            <a:spAutoFit/>
          </a:bodyPr>
          <a:lstStyle/>
          <a:p>
            <a:pPr>
              <a:lnSpc>
                <a:spcPts val="9387"/>
              </a:lnSpc>
            </a:pPr>
            <a:r>
              <a:rPr lang="en-US" sz="8855" spc="-460">
                <a:solidFill>
                  <a:srgbClr val="FFFFFF"/>
                </a:solidFill>
                <a:latin typeface="Garet"/>
              </a:rPr>
              <a:t>Tổng quan Debug</a:t>
            </a:r>
          </a:p>
        </p:txBody>
      </p:sp>
      <p:grpSp>
        <p:nvGrpSpPr>
          <p:cNvPr name="Group 7" id="7"/>
          <p:cNvGrpSpPr/>
          <p:nvPr/>
        </p:nvGrpSpPr>
        <p:grpSpPr>
          <a:xfrm rot="0">
            <a:off x="449756" y="449756"/>
            <a:ext cx="834086" cy="83408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0" id="10"/>
          <p:cNvSpPr/>
          <p:nvPr/>
        </p:nvSpPr>
        <p:spPr>
          <a:xfrm flipH="false" flipV="false" rot="0">
            <a:off x="477461" y="470600"/>
            <a:ext cx="792400" cy="792400"/>
          </a:xfrm>
          <a:custGeom>
            <a:avLst/>
            <a:gdLst/>
            <a:ahLst/>
            <a:cxnLst/>
            <a:rect r="r" b="b" t="t" l="l"/>
            <a:pathLst>
              <a:path h="792400" w="792400">
                <a:moveTo>
                  <a:pt x="0" y="0"/>
                </a:moveTo>
                <a:lnTo>
                  <a:pt x="792400" y="0"/>
                </a:lnTo>
                <a:lnTo>
                  <a:pt x="792400" y="792399"/>
                </a:lnTo>
                <a:lnTo>
                  <a:pt x="0" y="79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971599" y="4903923"/>
            <a:ext cx="16515218" cy="1099820"/>
          </a:xfrm>
          <a:prstGeom prst="rect">
            <a:avLst/>
          </a:prstGeom>
        </p:spPr>
        <p:txBody>
          <a:bodyPr anchor="t" rtlCol="false" tIns="0" lIns="0" bIns="0" rIns="0">
            <a:spAutoFit/>
          </a:bodyPr>
          <a:lstStyle/>
          <a:p>
            <a:pPr>
              <a:lnSpc>
                <a:spcPts val="4480"/>
              </a:lnSpc>
            </a:pPr>
            <a:r>
              <a:rPr lang="en-US" sz="3200">
                <a:solidFill>
                  <a:srgbClr val="000000"/>
                </a:solidFill>
                <a:latin typeface="Garet"/>
              </a:rPr>
              <a:t>Debug là quá trình tìm và sửa lỗi trong source code của một chương trình phần mềm.</a:t>
            </a:r>
          </a:p>
        </p:txBody>
      </p:sp>
      <p:sp>
        <p:nvSpPr>
          <p:cNvPr name="TextBox 12" id="12"/>
          <p:cNvSpPr txBox="true"/>
          <p:nvPr/>
        </p:nvSpPr>
        <p:spPr>
          <a:xfrm rot="0">
            <a:off x="971599" y="6537143"/>
            <a:ext cx="16230600" cy="1099820"/>
          </a:xfrm>
          <a:prstGeom prst="rect">
            <a:avLst/>
          </a:prstGeom>
        </p:spPr>
        <p:txBody>
          <a:bodyPr anchor="t" rtlCol="false" tIns="0" lIns="0" bIns="0" rIns="0">
            <a:spAutoFit/>
          </a:bodyPr>
          <a:lstStyle/>
          <a:p>
            <a:pPr>
              <a:lnSpc>
                <a:spcPts val="4480"/>
              </a:lnSpc>
            </a:pPr>
            <a:r>
              <a:rPr lang="en-US" sz="3200">
                <a:solidFill>
                  <a:srgbClr val="000000"/>
                </a:solidFill>
                <a:latin typeface="Garet"/>
              </a:rPr>
              <a:t>Khi chương trình hoạt động không như mong đợi thì lập trình viên tìm hiểu code và xác định nguyên nhân.</a:t>
            </a:r>
          </a:p>
        </p:txBody>
      </p:sp>
      <p:sp>
        <p:nvSpPr>
          <p:cNvPr name="TextBox 13" id="13"/>
          <p:cNvSpPr txBox="true"/>
          <p:nvPr/>
        </p:nvSpPr>
        <p:spPr>
          <a:xfrm rot="0">
            <a:off x="1028700" y="8170363"/>
            <a:ext cx="16287701" cy="1099820"/>
          </a:xfrm>
          <a:prstGeom prst="rect">
            <a:avLst/>
          </a:prstGeom>
        </p:spPr>
        <p:txBody>
          <a:bodyPr anchor="t" rtlCol="false" tIns="0" lIns="0" bIns="0" rIns="0">
            <a:spAutoFit/>
          </a:bodyPr>
          <a:lstStyle/>
          <a:p>
            <a:pPr>
              <a:lnSpc>
                <a:spcPts val="4480"/>
              </a:lnSpc>
            </a:pPr>
            <a:r>
              <a:rPr lang="en-US" sz="3200">
                <a:solidFill>
                  <a:srgbClr val="000000"/>
                </a:solidFill>
                <a:latin typeface="Garet"/>
              </a:rPr>
              <a:t>Họ có thể sử dụng nhiều công cụ debug khác nhau để chạy chương trình trong một môi trường có kiểm soat, kiểm tra từng dòng code, phân tích và sửa lỗi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9368" y="0"/>
            <a:ext cx="19237368" cy="2869542"/>
            <a:chOff x="0" y="0"/>
            <a:chExt cx="5066632" cy="755764"/>
          </a:xfrm>
        </p:grpSpPr>
        <p:sp>
          <p:nvSpPr>
            <p:cNvPr name="Freeform 3" id="3"/>
            <p:cNvSpPr/>
            <p:nvPr/>
          </p:nvSpPr>
          <p:spPr>
            <a:xfrm flipH="false" flipV="false" rot="0">
              <a:off x="0" y="0"/>
              <a:ext cx="5066632" cy="755764"/>
            </a:xfrm>
            <a:custGeom>
              <a:avLst/>
              <a:gdLst/>
              <a:ahLst/>
              <a:cxnLst/>
              <a:rect r="r" b="b" t="t" l="l"/>
              <a:pathLst>
                <a:path h="755764" w="5066632">
                  <a:moveTo>
                    <a:pt x="0" y="0"/>
                  </a:moveTo>
                  <a:lnTo>
                    <a:pt x="5066632" y="0"/>
                  </a:lnTo>
                  <a:lnTo>
                    <a:pt x="5066632" y="755764"/>
                  </a:lnTo>
                  <a:lnTo>
                    <a:pt x="0" y="755764"/>
                  </a:lnTo>
                  <a:close/>
                </a:path>
              </a:pathLst>
            </a:custGeom>
            <a:solidFill>
              <a:srgbClr val="F45D3D"/>
            </a:solidFill>
          </p:spPr>
        </p:sp>
        <p:sp>
          <p:nvSpPr>
            <p:cNvPr name="TextBox 4" id="4"/>
            <p:cNvSpPr txBox="true"/>
            <p:nvPr/>
          </p:nvSpPr>
          <p:spPr>
            <a:xfrm>
              <a:off x="0" y="-38100"/>
              <a:ext cx="5066632" cy="79386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9756" y="449756"/>
            <a:ext cx="834086" cy="8340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77461" y="470600"/>
            <a:ext cx="792400" cy="792400"/>
          </a:xfrm>
          <a:custGeom>
            <a:avLst/>
            <a:gdLst/>
            <a:ahLst/>
            <a:cxnLst/>
            <a:rect r="r" b="b" t="t" l="l"/>
            <a:pathLst>
              <a:path h="792400" w="792400">
                <a:moveTo>
                  <a:pt x="0" y="0"/>
                </a:moveTo>
                <a:lnTo>
                  <a:pt x="792400" y="0"/>
                </a:lnTo>
                <a:lnTo>
                  <a:pt x="792400" y="792399"/>
                </a:lnTo>
                <a:lnTo>
                  <a:pt x="0" y="79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089015" y="4193303"/>
            <a:ext cx="4196289" cy="5586991"/>
            <a:chOff x="0" y="0"/>
            <a:chExt cx="5595052" cy="7449322"/>
          </a:xfrm>
        </p:grpSpPr>
        <p:sp>
          <p:nvSpPr>
            <p:cNvPr name="Freeform 10" id="10"/>
            <p:cNvSpPr/>
            <p:nvPr/>
          </p:nvSpPr>
          <p:spPr>
            <a:xfrm flipH="false" flipV="false" rot="0">
              <a:off x="0" y="0"/>
              <a:ext cx="5595052" cy="6993815"/>
            </a:xfrm>
            <a:custGeom>
              <a:avLst/>
              <a:gdLst/>
              <a:ahLst/>
              <a:cxnLst/>
              <a:rect r="r" b="b" t="t" l="l"/>
              <a:pathLst>
                <a:path h="6993815" w="5595052">
                  <a:moveTo>
                    <a:pt x="0" y="0"/>
                  </a:moveTo>
                  <a:lnTo>
                    <a:pt x="5595052" y="0"/>
                  </a:lnTo>
                  <a:lnTo>
                    <a:pt x="5595052" y="6993815"/>
                  </a:lnTo>
                  <a:lnTo>
                    <a:pt x="0" y="6993815"/>
                  </a:lnTo>
                  <a:lnTo>
                    <a:pt x="0" y="0"/>
                  </a:lnTo>
                  <a:close/>
                </a:path>
              </a:pathLst>
            </a:custGeom>
            <a:blipFill>
              <a:blip r:embed="rId4"/>
              <a:stretch>
                <a:fillRect l="0" t="0" r="0" b="0"/>
              </a:stretch>
            </a:blipFill>
          </p:spPr>
        </p:sp>
        <p:sp>
          <p:nvSpPr>
            <p:cNvPr name="TextBox 11" id="11"/>
            <p:cNvSpPr txBox="true"/>
            <p:nvPr/>
          </p:nvSpPr>
          <p:spPr>
            <a:xfrm rot="0">
              <a:off x="0" y="6946190"/>
              <a:ext cx="5595052" cy="503132"/>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Open Sans"/>
                </a:rPr>
                <a:t>Grace Hopper</a:t>
              </a:r>
            </a:p>
          </p:txBody>
        </p:sp>
      </p:grpSp>
      <p:sp>
        <p:nvSpPr>
          <p:cNvPr name="Freeform 12" id="12"/>
          <p:cNvSpPr/>
          <p:nvPr/>
        </p:nvSpPr>
        <p:spPr>
          <a:xfrm flipH="false" flipV="false" rot="0">
            <a:off x="11651433" y="4193303"/>
            <a:ext cx="6411388" cy="5064997"/>
          </a:xfrm>
          <a:custGeom>
            <a:avLst/>
            <a:gdLst/>
            <a:ahLst/>
            <a:cxnLst/>
            <a:rect r="r" b="b" t="t" l="l"/>
            <a:pathLst>
              <a:path h="5064997" w="6411388">
                <a:moveTo>
                  <a:pt x="0" y="0"/>
                </a:moveTo>
                <a:lnTo>
                  <a:pt x="6411389" y="0"/>
                </a:lnTo>
                <a:lnTo>
                  <a:pt x="6411389" y="5064997"/>
                </a:lnTo>
                <a:lnTo>
                  <a:pt x="0" y="5064997"/>
                </a:lnTo>
                <a:lnTo>
                  <a:pt x="0" y="0"/>
                </a:lnTo>
                <a:close/>
              </a:path>
            </a:pathLst>
          </a:custGeom>
          <a:blipFill>
            <a:blip r:embed="rId5"/>
            <a:stretch>
              <a:fillRect l="0" t="0" r="0" b="0"/>
            </a:stretch>
          </a:blipFill>
        </p:spPr>
      </p:sp>
      <p:sp>
        <p:nvSpPr>
          <p:cNvPr name="TextBox 13" id="13"/>
          <p:cNvSpPr txBox="true"/>
          <p:nvPr/>
        </p:nvSpPr>
        <p:spPr>
          <a:xfrm rot="0">
            <a:off x="449756" y="1549071"/>
            <a:ext cx="9676414" cy="1226100"/>
          </a:xfrm>
          <a:prstGeom prst="rect">
            <a:avLst/>
          </a:prstGeom>
        </p:spPr>
        <p:txBody>
          <a:bodyPr anchor="t" rtlCol="false" tIns="0" lIns="0" bIns="0" rIns="0">
            <a:spAutoFit/>
          </a:bodyPr>
          <a:lstStyle/>
          <a:p>
            <a:pPr>
              <a:lnSpc>
                <a:spcPts val="9387"/>
              </a:lnSpc>
            </a:pPr>
            <a:r>
              <a:rPr lang="en-US" sz="8855" spc="-460">
                <a:solidFill>
                  <a:srgbClr val="FFFFFF"/>
                </a:solidFill>
                <a:latin typeface="Garet"/>
              </a:rPr>
              <a:t>Tổng quan Debug</a:t>
            </a:r>
          </a:p>
        </p:txBody>
      </p:sp>
      <p:sp>
        <p:nvSpPr>
          <p:cNvPr name="TextBox 14" id="14"/>
          <p:cNvSpPr txBox="true"/>
          <p:nvPr/>
        </p:nvSpPr>
        <p:spPr>
          <a:xfrm rot="0">
            <a:off x="449756" y="3126717"/>
            <a:ext cx="9380505" cy="810079"/>
          </a:xfrm>
          <a:prstGeom prst="rect">
            <a:avLst/>
          </a:prstGeom>
        </p:spPr>
        <p:txBody>
          <a:bodyPr anchor="t" rtlCol="false" tIns="0" lIns="0" bIns="0" rIns="0">
            <a:spAutoFit/>
          </a:bodyPr>
          <a:lstStyle/>
          <a:p>
            <a:pPr marL="1277781" indent="-638890" lvl="1">
              <a:lnSpc>
                <a:spcPts val="6273"/>
              </a:lnSpc>
              <a:buFont typeface="Arial"/>
              <a:buChar char="•"/>
            </a:pPr>
            <a:r>
              <a:rPr lang="en-US" sz="5918" spc="-307">
                <a:solidFill>
                  <a:srgbClr val="000000"/>
                </a:solidFill>
                <a:latin typeface="Garet"/>
              </a:rPr>
              <a:t>Nguồn gốc từ “Debug”</a:t>
            </a:r>
          </a:p>
        </p:txBody>
      </p:sp>
      <p:sp>
        <p:nvSpPr>
          <p:cNvPr name="TextBox 15" id="15"/>
          <p:cNvSpPr txBox="true"/>
          <p:nvPr/>
        </p:nvSpPr>
        <p:spPr>
          <a:xfrm rot="0">
            <a:off x="449756" y="5738059"/>
            <a:ext cx="6639259" cy="1899285"/>
          </a:xfrm>
          <a:prstGeom prst="rect">
            <a:avLst/>
          </a:prstGeom>
        </p:spPr>
        <p:txBody>
          <a:bodyPr anchor="t" rtlCol="false" tIns="0" lIns="0" bIns="0" rIns="0">
            <a:spAutoFit/>
          </a:bodyPr>
          <a:lstStyle/>
          <a:p>
            <a:pPr>
              <a:lnSpc>
                <a:spcPts val="5040"/>
              </a:lnSpc>
              <a:spcBef>
                <a:spcPct val="0"/>
              </a:spcBef>
            </a:pPr>
            <a:r>
              <a:rPr lang="en-US" sz="3600">
                <a:solidFill>
                  <a:srgbClr val="000000"/>
                </a:solidFill>
                <a:latin typeface="Garet"/>
              </a:rPr>
              <a:t>Khi  nhà khmt Hopper đang làm việc tại đại học Harvard vào năm 1947</a:t>
            </a:r>
          </a:p>
        </p:txBody>
      </p:sp>
      <p:sp>
        <p:nvSpPr>
          <p:cNvPr name="TextBox 16" id="16"/>
          <p:cNvSpPr txBox="true"/>
          <p:nvPr/>
        </p:nvSpPr>
        <p:spPr>
          <a:xfrm rot="0">
            <a:off x="12454955" y="9210675"/>
            <a:ext cx="4804345" cy="78930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Open Sans"/>
              </a:rPr>
              <a:t>Log book showing the "bug" found caught in a Mark II relay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9368" y="0"/>
            <a:ext cx="19237368" cy="2869542"/>
            <a:chOff x="0" y="0"/>
            <a:chExt cx="5066632" cy="755764"/>
          </a:xfrm>
        </p:grpSpPr>
        <p:sp>
          <p:nvSpPr>
            <p:cNvPr name="Freeform 3" id="3"/>
            <p:cNvSpPr/>
            <p:nvPr/>
          </p:nvSpPr>
          <p:spPr>
            <a:xfrm flipH="false" flipV="false" rot="0">
              <a:off x="0" y="0"/>
              <a:ext cx="5066632" cy="755764"/>
            </a:xfrm>
            <a:custGeom>
              <a:avLst/>
              <a:gdLst/>
              <a:ahLst/>
              <a:cxnLst/>
              <a:rect r="r" b="b" t="t" l="l"/>
              <a:pathLst>
                <a:path h="755764" w="5066632">
                  <a:moveTo>
                    <a:pt x="0" y="0"/>
                  </a:moveTo>
                  <a:lnTo>
                    <a:pt x="5066632" y="0"/>
                  </a:lnTo>
                  <a:lnTo>
                    <a:pt x="5066632" y="755764"/>
                  </a:lnTo>
                  <a:lnTo>
                    <a:pt x="0" y="755764"/>
                  </a:lnTo>
                  <a:close/>
                </a:path>
              </a:pathLst>
            </a:custGeom>
            <a:solidFill>
              <a:srgbClr val="F45D3D"/>
            </a:solidFill>
          </p:spPr>
        </p:sp>
        <p:sp>
          <p:nvSpPr>
            <p:cNvPr name="TextBox 4" id="4"/>
            <p:cNvSpPr txBox="true"/>
            <p:nvPr/>
          </p:nvSpPr>
          <p:spPr>
            <a:xfrm>
              <a:off x="0" y="-38100"/>
              <a:ext cx="5066632" cy="79386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9756" y="449756"/>
            <a:ext cx="834086" cy="8340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77461" y="470600"/>
            <a:ext cx="792400" cy="792400"/>
          </a:xfrm>
          <a:custGeom>
            <a:avLst/>
            <a:gdLst/>
            <a:ahLst/>
            <a:cxnLst/>
            <a:rect r="r" b="b" t="t" l="l"/>
            <a:pathLst>
              <a:path h="792400" w="792400">
                <a:moveTo>
                  <a:pt x="0" y="0"/>
                </a:moveTo>
                <a:lnTo>
                  <a:pt x="792400" y="0"/>
                </a:lnTo>
                <a:lnTo>
                  <a:pt x="792400" y="792399"/>
                </a:lnTo>
                <a:lnTo>
                  <a:pt x="0" y="79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449756" y="4203496"/>
            <a:ext cx="4701901" cy="3008180"/>
            <a:chOff x="0" y="0"/>
            <a:chExt cx="6269202" cy="4010907"/>
          </a:xfrm>
        </p:grpSpPr>
        <p:grpSp>
          <p:nvGrpSpPr>
            <p:cNvPr name="Group 10" id="10"/>
            <p:cNvGrpSpPr/>
            <p:nvPr/>
          </p:nvGrpSpPr>
          <p:grpSpPr>
            <a:xfrm rot="0">
              <a:off x="1938561" y="0"/>
              <a:ext cx="2392080" cy="23920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EA35"/>
              </a:solidFill>
            </p:spPr>
          </p:sp>
          <p:sp>
            <p:nvSpPr>
              <p:cNvPr name="TextBox 12" id="12"/>
              <p:cNvSpPr txBox="true"/>
              <p:nvPr/>
            </p:nvSpPr>
            <p:spPr>
              <a:xfrm>
                <a:off x="76200" y="38100"/>
                <a:ext cx="660400" cy="698500"/>
              </a:xfrm>
              <a:prstGeom prst="rect">
                <a:avLst/>
              </a:prstGeom>
            </p:spPr>
            <p:txBody>
              <a:bodyPr anchor="ctr" rtlCol="false" tIns="29532" lIns="29532" bIns="29532" rIns="29532"/>
              <a:lstStyle/>
              <a:p>
                <a:pPr algn="ctr">
                  <a:lnSpc>
                    <a:spcPts val="2660"/>
                  </a:lnSpc>
                </a:pPr>
              </a:p>
            </p:txBody>
          </p:sp>
        </p:grpSp>
        <p:sp>
          <p:nvSpPr>
            <p:cNvPr name="Freeform 13" id="13"/>
            <p:cNvSpPr/>
            <p:nvPr/>
          </p:nvSpPr>
          <p:spPr>
            <a:xfrm flipH="false" flipV="false" rot="0">
              <a:off x="2432658" y="316696"/>
              <a:ext cx="1403886" cy="1727860"/>
            </a:xfrm>
            <a:custGeom>
              <a:avLst/>
              <a:gdLst/>
              <a:ahLst/>
              <a:cxnLst/>
              <a:rect r="r" b="b" t="t" l="l"/>
              <a:pathLst>
                <a:path h="1727860" w="1403886">
                  <a:moveTo>
                    <a:pt x="0" y="0"/>
                  </a:moveTo>
                  <a:lnTo>
                    <a:pt x="1403886" y="0"/>
                  </a:lnTo>
                  <a:lnTo>
                    <a:pt x="1403886" y="1727860"/>
                  </a:lnTo>
                  <a:lnTo>
                    <a:pt x="0" y="1727860"/>
                  </a:lnTo>
                  <a:lnTo>
                    <a:pt x="0" y="0"/>
                  </a:lnTo>
                  <a:close/>
                </a:path>
              </a:pathLst>
            </a:custGeom>
            <a:blipFill>
              <a:blip r:embed="rId4"/>
              <a:stretch>
                <a:fillRect l="0" t="0" r="0" b="0"/>
              </a:stretch>
            </a:blipFill>
          </p:spPr>
        </p:sp>
        <p:sp>
          <p:nvSpPr>
            <p:cNvPr name="TextBox 14" id="14"/>
            <p:cNvSpPr txBox="true"/>
            <p:nvPr/>
          </p:nvSpPr>
          <p:spPr>
            <a:xfrm rot="0">
              <a:off x="0" y="2563530"/>
              <a:ext cx="6269202" cy="1447377"/>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Garet"/>
                </a:rPr>
                <a:t>Đảm bảo chức năng chương trình</a:t>
              </a:r>
            </a:p>
          </p:txBody>
        </p:sp>
      </p:grpSp>
      <p:grpSp>
        <p:nvGrpSpPr>
          <p:cNvPr name="Group 15" id="15"/>
          <p:cNvGrpSpPr/>
          <p:nvPr/>
        </p:nvGrpSpPr>
        <p:grpSpPr>
          <a:xfrm rot="0">
            <a:off x="7259166" y="4203496"/>
            <a:ext cx="3769668" cy="2783614"/>
            <a:chOff x="0" y="0"/>
            <a:chExt cx="5026223" cy="3711485"/>
          </a:xfrm>
        </p:grpSpPr>
        <p:grpSp>
          <p:nvGrpSpPr>
            <p:cNvPr name="Group 16" id="16"/>
            <p:cNvGrpSpPr/>
            <p:nvPr/>
          </p:nvGrpSpPr>
          <p:grpSpPr>
            <a:xfrm rot="0">
              <a:off x="1040835" y="0"/>
              <a:ext cx="2746510" cy="27465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158123" y="487227"/>
              <a:ext cx="2511934" cy="1772055"/>
            </a:xfrm>
            <a:custGeom>
              <a:avLst/>
              <a:gdLst/>
              <a:ahLst/>
              <a:cxnLst/>
              <a:rect r="r" b="b" t="t" l="l"/>
              <a:pathLst>
                <a:path h="1772055" w="2511934">
                  <a:moveTo>
                    <a:pt x="0" y="0"/>
                  </a:moveTo>
                  <a:lnTo>
                    <a:pt x="2511934" y="0"/>
                  </a:lnTo>
                  <a:lnTo>
                    <a:pt x="2511934" y="1772056"/>
                  </a:lnTo>
                  <a:lnTo>
                    <a:pt x="0" y="1772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0" y="3013409"/>
              <a:ext cx="5026223" cy="698077"/>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Garet"/>
                </a:rPr>
                <a:t>Tăng tính bảo mật</a:t>
              </a:r>
            </a:p>
          </p:txBody>
        </p:sp>
      </p:grpSp>
      <p:grpSp>
        <p:nvGrpSpPr>
          <p:cNvPr name="Group 21" id="21"/>
          <p:cNvGrpSpPr/>
          <p:nvPr/>
        </p:nvGrpSpPr>
        <p:grpSpPr>
          <a:xfrm rot="0">
            <a:off x="3515558" y="7394354"/>
            <a:ext cx="4075877" cy="2835496"/>
            <a:chOff x="0" y="0"/>
            <a:chExt cx="5434502" cy="3780661"/>
          </a:xfrm>
        </p:grpSpPr>
        <p:grpSp>
          <p:nvGrpSpPr>
            <p:cNvPr name="Group 22" id="22"/>
            <p:cNvGrpSpPr/>
            <p:nvPr/>
          </p:nvGrpSpPr>
          <p:grpSpPr>
            <a:xfrm rot="0">
              <a:off x="1522034" y="0"/>
              <a:ext cx="2390435" cy="239043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6CE6"/>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885576" y="529877"/>
              <a:ext cx="1663351" cy="1330681"/>
            </a:xfrm>
            <a:custGeom>
              <a:avLst/>
              <a:gdLst/>
              <a:ahLst/>
              <a:cxnLst/>
              <a:rect r="r" b="b" t="t" l="l"/>
              <a:pathLst>
                <a:path h="1330681" w="1663351">
                  <a:moveTo>
                    <a:pt x="0" y="0"/>
                  </a:moveTo>
                  <a:lnTo>
                    <a:pt x="1663351" y="0"/>
                  </a:lnTo>
                  <a:lnTo>
                    <a:pt x="1663351" y="1330681"/>
                  </a:lnTo>
                  <a:lnTo>
                    <a:pt x="0" y="13306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0" y="2333285"/>
              <a:ext cx="5434502" cy="1447377"/>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Garet"/>
                </a:rPr>
                <a:t>Tăng trải nghiệm người dùng</a:t>
              </a:r>
            </a:p>
          </p:txBody>
        </p:sp>
      </p:grpSp>
      <p:grpSp>
        <p:nvGrpSpPr>
          <p:cNvPr name="Group 27" id="27"/>
          <p:cNvGrpSpPr/>
          <p:nvPr/>
        </p:nvGrpSpPr>
        <p:grpSpPr>
          <a:xfrm rot="0">
            <a:off x="12671935" y="4203496"/>
            <a:ext cx="3814762" cy="2461163"/>
            <a:chOff x="0" y="0"/>
            <a:chExt cx="5086350" cy="3281550"/>
          </a:xfrm>
        </p:grpSpPr>
        <p:grpSp>
          <p:nvGrpSpPr>
            <p:cNvPr name="Group 28" id="28"/>
            <p:cNvGrpSpPr/>
            <p:nvPr/>
          </p:nvGrpSpPr>
          <p:grpSpPr>
            <a:xfrm rot="0">
              <a:off x="1351052" y="0"/>
              <a:ext cx="2384245" cy="238424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78FE"/>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465077" y="478335"/>
              <a:ext cx="2156196" cy="1148174"/>
            </a:xfrm>
            <a:custGeom>
              <a:avLst/>
              <a:gdLst/>
              <a:ahLst/>
              <a:cxnLst/>
              <a:rect r="r" b="b" t="t" l="l"/>
              <a:pathLst>
                <a:path h="1148174" w="2156196">
                  <a:moveTo>
                    <a:pt x="0" y="0"/>
                  </a:moveTo>
                  <a:lnTo>
                    <a:pt x="2156196" y="0"/>
                  </a:lnTo>
                  <a:lnTo>
                    <a:pt x="2156196" y="1148175"/>
                  </a:lnTo>
                  <a:lnTo>
                    <a:pt x="0" y="1148175"/>
                  </a:lnTo>
                  <a:lnTo>
                    <a:pt x="0" y="0"/>
                  </a:lnTo>
                  <a:close/>
                </a:path>
              </a:pathLst>
            </a:custGeom>
            <a:blipFill>
              <a:blip r:embed="rId9"/>
              <a:stretch>
                <a:fillRect l="0" t="0" r="0" b="0"/>
              </a:stretch>
            </a:blipFill>
          </p:spPr>
        </p:sp>
        <p:sp>
          <p:nvSpPr>
            <p:cNvPr name="TextBox 32" id="32"/>
            <p:cNvSpPr txBox="true"/>
            <p:nvPr/>
          </p:nvSpPr>
          <p:spPr>
            <a:xfrm rot="0">
              <a:off x="0" y="2583474"/>
              <a:ext cx="5086350" cy="698077"/>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Garet"/>
                </a:rPr>
                <a:t>Cải thiện hiệu suất</a:t>
              </a:r>
            </a:p>
          </p:txBody>
        </p:sp>
      </p:grpSp>
      <p:sp>
        <p:nvSpPr>
          <p:cNvPr name="TextBox 33" id="33"/>
          <p:cNvSpPr txBox="true"/>
          <p:nvPr/>
        </p:nvSpPr>
        <p:spPr>
          <a:xfrm rot="0">
            <a:off x="449756" y="1549071"/>
            <a:ext cx="9676414" cy="1226100"/>
          </a:xfrm>
          <a:prstGeom prst="rect">
            <a:avLst/>
          </a:prstGeom>
        </p:spPr>
        <p:txBody>
          <a:bodyPr anchor="t" rtlCol="false" tIns="0" lIns="0" bIns="0" rIns="0">
            <a:spAutoFit/>
          </a:bodyPr>
          <a:lstStyle/>
          <a:p>
            <a:pPr>
              <a:lnSpc>
                <a:spcPts val="9387"/>
              </a:lnSpc>
            </a:pPr>
            <a:r>
              <a:rPr lang="en-US" sz="8855" spc="-460">
                <a:solidFill>
                  <a:srgbClr val="FFFFFF"/>
                </a:solidFill>
                <a:latin typeface="Garet"/>
              </a:rPr>
              <a:t>Tổng quan Debug</a:t>
            </a:r>
          </a:p>
        </p:txBody>
      </p:sp>
      <p:sp>
        <p:nvSpPr>
          <p:cNvPr name="TextBox 34" id="34"/>
          <p:cNvSpPr txBox="true"/>
          <p:nvPr/>
        </p:nvSpPr>
        <p:spPr>
          <a:xfrm rot="0">
            <a:off x="449756" y="3126717"/>
            <a:ext cx="10053498" cy="810079"/>
          </a:xfrm>
          <a:prstGeom prst="rect">
            <a:avLst/>
          </a:prstGeom>
        </p:spPr>
        <p:txBody>
          <a:bodyPr anchor="t" rtlCol="false" tIns="0" lIns="0" bIns="0" rIns="0">
            <a:spAutoFit/>
          </a:bodyPr>
          <a:lstStyle/>
          <a:p>
            <a:pPr marL="1277781" indent="-638890" lvl="1">
              <a:lnSpc>
                <a:spcPts val="6273"/>
              </a:lnSpc>
              <a:buFont typeface="Arial"/>
              <a:buChar char="•"/>
            </a:pPr>
            <a:r>
              <a:rPr lang="en-US" sz="5918" spc="-307">
                <a:solidFill>
                  <a:srgbClr val="000000"/>
                </a:solidFill>
                <a:latin typeface="Garet"/>
              </a:rPr>
              <a:t>Tại sao cần phải Debug ?</a:t>
            </a:r>
          </a:p>
        </p:txBody>
      </p:sp>
      <p:grpSp>
        <p:nvGrpSpPr>
          <p:cNvPr name="Group 35" id="35"/>
          <p:cNvGrpSpPr/>
          <p:nvPr/>
        </p:nvGrpSpPr>
        <p:grpSpPr>
          <a:xfrm rot="0">
            <a:off x="11028834" y="7211676"/>
            <a:ext cx="3883191" cy="2924521"/>
            <a:chOff x="0" y="0"/>
            <a:chExt cx="5177588" cy="3899361"/>
          </a:xfrm>
        </p:grpSpPr>
        <p:sp>
          <p:nvSpPr>
            <p:cNvPr name="Freeform 36" id="36"/>
            <p:cNvSpPr/>
            <p:nvPr/>
          </p:nvSpPr>
          <p:spPr>
            <a:xfrm flipH="false" flipV="false" rot="0">
              <a:off x="1381749" y="0"/>
              <a:ext cx="2414090" cy="2414090"/>
            </a:xfrm>
            <a:custGeom>
              <a:avLst/>
              <a:gdLst/>
              <a:ahLst/>
              <a:cxnLst/>
              <a:rect r="r" b="b" t="t" l="l"/>
              <a:pathLst>
                <a:path h="2414090" w="2414090">
                  <a:moveTo>
                    <a:pt x="0" y="0"/>
                  </a:moveTo>
                  <a:lnTo>
                    <a:pt x="2414090" y="0"/>
                  </a:lnTo>
                  <a:lnTo>
                    <a:pt x="2414090" y="2414090"/>
                  </a:lnTo>
                  <a:lnTo>
                    <a:pt x="0" y="24140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7" id="37"/>
            <p:cNvSpPr txBox="true"/>
            <p:nvPr/>
          </p:nvSpPr>
          <p:spPr>
            <a:xfrm rot="0">
              <a:off x="0" y="2451984"/>
              <a:ext cx="5177588" cy="1447377"/>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Garet"/>
                </a:rPr>
                <a:t>Tiết kiệm thời gian và tài nguyên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9368" y="0"/>
            <a:ext cx="19237368" cy="2869542"/>
            <a:chOff x="0" y="0"/>
            <a:chExt cx="5066632" cy="755764"/>
          </a:xfrm>
        </p:grpSpPr>
        <p:sp>
          <p:nvSpPr>
            <p:cNvPr name="Freeform 3" id="3"/>
            <p:cNvSpPr/>
            <p:nvPr/>
          </p:nvSpPr>
          <p:spPr>
            <a:xfrm flipH="false" flipV="false" rot="0">
              <a:off x="0" y="0"/>
              <a:ext cx="5066632" cy="755764"/>
            </a:xfrm>
            <a:custGeom>
              <a:avLst/>
              <a:gdLst/>
              <a:ahLst/>
              <a:cxnLst/>
              <a:rect r="r" b="b" t="t" l="l"/>
              <a:pathLst>
                <a:path h="755764" w="5066632">
                  <a:moveTo>
                    <a:pt x="0" y="0"/>
                  </a:moveTo>
                  <a:lnTo>
                    <a:pt x="5066632" y="0"/>
                  </a:lnTo>
                  <a:lnTo>
                    <a:pt x="5066632" y="755764"/>
                  </a:lnTo>
                  <a:lnTo>
                    <a:pt x="0" y="755764"/>
                  </a:lnTo>
                  <a:close/>
                </a:path>
              </a:pathLst>
            </a:custGeom>
            <a:solidFill>
              <a:srgbClr val="F45D3D"/>
            </a:solidFill>
          </p:spPr>
        </p:sp>
        <p:sp>
          <p:nvSpPr>
            <p:cNvPr name="TextBox 4" id="4"/>
            <p:cNvSpPr txBox="true"/>
            <p:nvPr/>
          </p:nvSpPr>
          <p:spPr>
            <a:xfrm>
              <a:off x="0" y="-38100"/>
              <a:ext cx="5066632" cy="79386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9756" y="449756"/>
            <a:ext cx="834086" cy="8340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77461" y="470600"/>
            <a:ext cx="792400" cy="792400"/>
          </a:xfrm>
          <a:custGeom>
            <a:avLst/>
            <a:gdLst/>
            <a:ahLst/>
            <a:cxnLst/>
            <a:rect r="r" b="b" t="t" l="l"/>
            <a:pathLst>
              <a:path h="792400" w="792400">
                <a:moveTo>
                  <a:pt x="0" y="0"/>
                </a:moveTo>
                <a:lnTo>
                  <a:pt x="792400" y="0"/>
                </a:lnTo>
                <a:lnTo>
                  <a:pt x="792400" y="792399"/>
                </a:lnTo>
                <a:lnTo>
                  <a:pt x="0" y="79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708983" y="4108246"/>
            <a:ext cx="6468996" cy="6178754"/>
            <a:chOff x="0" y="0"/>
            <a:chExt cx="1703768" cy="1627326"/>
          </a:xfrm>
        </p:grpSpPr>
        <p:sp>
          <p:nvSpPr>
            <p:cNvPr name="Freeform 10" id="10"/>
            <p:cNvSpPr/>
            <p:nvPr/>
          </p:nvSpPr>
          <p:spPr>
            <a:xfrm flipH="false" flipV="false" rot="0">
              <a:off x="0" y="0"/>
              <a:ext cx="1703768" cy="1627326"/>
            </a:xfrm>
            <a:custGeom>
              <a:avLst/>
              <a:gdLst/>
              <a:ahLst/>
              <a:cxnLst/>
              <a:rect r="r" b="b" t="t" l="l"/>
              <a:pathLst>
                <a:path h="1627326" w="1703768">
                  <a:moveTo>
                    <a:pt x="0" y="0"/>
                  </a:moveTo>
                  <a:lnTo>
                    <a:pt x="1703768" y="0"/>
                  </a:lnTo>
                  <a:lnTo>
                    <a:pt x="1703768" y="1627326"/>
                  </a:lnTo>
                  <a:lnTo>
                    <a:pt x="0" y="1627326"/>
                  </a:lnTo>
                  <a:close/>
                </a:path>
              </a:pathLst>
            </a:custGeom>
            <a:solidFill>
              <a:srgbClr val="38B6FF"/>
            </a:solidFill>
          </p:spPr>
        </p:sp>
        <p:sp>
          <p:nvSpPr>
            <p:cNvPr name="TextBox 11" id="11"/>
            <p:cNvSpPr txBox="true"/>
            <p:nvPr/>
          </p:nvSpPr>
          <p:spPr>
            <a:xfrm>
              <a:off x="0" y="-38100"/>
              <a:ext cx="1703768" cy="1665426"/>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2" id="12"/>
          <p:cNvGrpSpPr/>
          <p:nvPr/>
        </p:nvGrpSpPr>
        <p:grpSpPr>
          <a:xfrm rot="0">
            <a:off x="12225604" y="4108246"/>
            <a:ext cx="6062396" cy="6178754"/>
            <a:chOff x="0" y="0"/>
            <a:chExt cx="1596680" cy="1627326"/>
          </a:xfrm>
        </p:grpSpPr>
        <p:sp>
          <p:nvSpPr>
            <p:cNvPr name="Freeform 13" id="13"/>
            <p:cNvSpPr/>
            <p:nvPr/>
          </p:nvSpPr>
          <p:spPr>
            <a:xfrm flipH="false" flipV="false" rot="0">
              <a:off x="0" y="0"/>
              <a:ext cx="1596680" cy="1627326"/>
            </a:xfrm>
            <a:custGeom>
              <a:avLst/>
              <a:gdLst/>
              <a:ahLst/>
              <a:cxnLst/>
              <a:rect r="r" b="b" t="t" l="l"/>
              <a:pathLst>
                <a:path h="1627326" w="1596680">
                  <a:moveTo>
                    <a:pt x="0" y="0"/>
                  </a:moveTo>
                  <a:lnTo>
                    <a:pt x="1596680" y="0"/>
                  </a:lnTo>
                  <a:lnTo>
                    <a:pt x="1596680" y="1627326"/>
                  </a:lnTo>
                  <a:lnTo>
                    <a:pt x="0" y="1627326"/>
                  </a:lnTo>
                  <a:close/>
                </a:path>
              </a:pathLst>
            </a:custGeom>
            <a:solidFill>
              <a:srgbClr val="FF66C4"/>
            </a:solidFill>
          </p:spPr>
        </p:sp>
        <p:sp>
          <p:nvSpPr>
            <p:cNvPr name="TextBox 14" id="14"/>
            <p:cNvSpPr txBox="true"/>
            <p:nvPr/>
          </p:nvSpPr>
          <p:spPr>
            <a:xfrm>
              <a:off x="0" y="-38100"/>
              <a:ext cx="1596680" cy="1665426"/>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5" id="15"/>
          <p:cNvGrpSpPr/>
          <p:nvPr/>
        </p:nvGrpSpPr>
        <p:grpSpPr>
          <a:xfrm rot="0">
            <a:off x="0" y="4108246"/>
            <a:ext cx="5661358" cy="6178754"/>
            <a:chOff x="0" y="0"/>
            <a:chExt cx="1491057" cy="1627326"/>
          </a:xfrm>
        </p:grpSpPr>
        <p:sp>
          <p:nvSpPr>
            <p:cNvPr name="Freeform 16" id="16"/>
            <p:cNvSpPr/>
            <p:nvPr/>
          </p:nvSpPr>
          <p:spPr>
            <a:xfrm flipH="false" flipV="false" rot="0">
              <a:off x="0" y="0"/>
              <a:ext cx="1491057" cy="1627326"/>
            </a:xfrm>
            <a:custGeom>
              <a:avLst/>
              <a:gdLst/>
              <a:ahLst/>
              <a:cxnLst/>
              <a:rect r="r" b="b" t="t" l="l"/>
              <a:pathLst>
                <a:path h="1627326" w="1491057">
                  <a:moveTo>
                    <a:pt x="0" y="0"/>
                  </a:moveTo>
                  <a:lnTo>
                    <a:pt x="1491057" y="0"/>
                  </a:lnTo>
                  <a:lnTo>
                    <a:pt x="1491057" y="1627326"/>
                  </a:lnTo>
                  <a:lnTo>
                    <a:pt x="0" y="1627326"/>
                  </a:lnTo>
                  <a:close/>
                </a:path>
              </a:pathLst>
            </a:custGeom>
            <a:solidFill>
              <a:srgbClr val="7ED957"/>
            </a:solidFill>
          </p:spPr>
        </p:sp>
        <p:sp>
          <p:nvSpPr>
            <p:cNvPr name="TextBox 17" id="17"/>
            <p:cNvSpPr txBox="true"/>
            <p:nvPr/>
          </p:nvSpPr>
          <p:spPr>
            <a:xfrm>
              <a:off x="0" y="-38100"/>
              <a:ext cx="1491057" cy="1665426"/>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18" id="18"/>
          <p:cNvSpPr/>
          <p:nvPr/>
        </p:nvSpPr>
        <p:spPr>
          <a:xfrm flipH="false" flipV="false" rot="0">
            <a:off x="2473642" y="9429750"/>
            <a:ext cx="714074" cy="714074"/>
          </a:xfrm>
          <a:custGeom>
            <a:avLst/>
            <a:gdLst/>
            <a:ahLst/>
            <a:cxnLst/>
            <a:rect r="r" b="b" t="t" l="l"/>
            <a:pathLst>
              <a:path h="714074" w="714074">
                <a:moveTo>
                  <a:pt x="0" y="0"/>
                </a:moveTo>
                <a:lnTo>
                  <a:pt x="714074" y="0"/>
                </a:lnTo>
                <a:lnTo>
                  <a:pt x="714074" y="714074"/>
                </a:lnTo>
                <a:lnTo>
                  <a:pt x="0" y="714074"/>
                </a:lnTo>
                <a:lnTo>
                  <a:pt x="0" y="0"/>
                </a:lnTo>
                <a:close/>
              </a:path>
            </a:pathLst>
          </a:custGeom>
          <a:blipFill>
            <a:blip r:embed="rId4"/>
            <a:stretch>
              <a:fillRect l="0" t="0" r="0" b="0"/>
            </a:stretch>
          </a:blipFill>
        </p:spPr>
      </p:sp>
      <p:sp>
        <p:nvSpPr>
          <p:cNvPr name="Freeform 19" id="19"/>
          <p:cNvSpPr/>
          <p:nvPr/>
        </p:nvSpPr>
        <p:spPr>
          <a:xfrm flipH="false" flipV="false" rot="0">
            <a:off x="8471960" y="9200781"/>
            <a:ext cx="943043" cy="943043"/>
          </a:xfrm>
          <a:custGeom>
            <a:avLst/>
            <a:gdLst/>
            <a:ahLst/>
            <a:cxnLst/>
            <a:rect r="r" b="b" t="t" l="l"/>
            <a:pathLst>
              <a:path h="943043" w="943043">
                <a:moveTo>
                  <a:pt x="0" y="0"/>
                </a:moveTo>
                <a:lnTo>
                  <a:pt x="943043" y="0"/>
                </a:lnTo>
                <a:lnTo>
                  <a:pt x="943043" y="943043"/>
                </a:lnTo>
                <a:lnTo>
                  <a:pt x="0" y="943043"/>
                </a:lnTo>
                <a:lnTo>
                  <a:pt x="0" y="0"/>
                </a:lnTo>
                <a:close/>
              </a:path>
            </a:pathLst>
          </a:custGeom>
          <a:blipFill>
            <a:blip r:embed="rId5"/>
            <a:stretch>
              <a:fillRect l="0" t="0" r="0" b="0"/>
            </a:stretch>
          </a:blipFill>
        </p:spPr>
      </p:sp>
      <p:sp>
        <p:nvSpPr>
          <p:cNvPr name="Freeform 20" id="20"/>
          <p:cNvSpPr/>
          <p:nvPr/>
        </p:nvSpPr>
        <p:spPr>
          <a:xfrm flipH="false" flipV="false" rot="0">
            <a:off x="14777252" y="9184724"/>
            <a:ext cx="959100" cy="959100"/>
          </a:xfrm>
          <a:custGeom>
            <a:avLst/>
            <a:gdLst/>
            <a:ahLst/>
            <a:cxnLst/>
            <a:rect r="r" b="b" t="t" l="l"/>
            <a:pathLst>
              <a:path h="959100" w="959100">
                <a:moveTo>
                  <a:pt x="0" y="0"/>
                </a:moveTo>
                <a:lnTo>
                  <a:pt x="959100" y="0"/>
                </a:lnTo>
                <a:lnTo>
                  <a:pt x="959100" y="959100"/>
                </a:lnTo>
                <a:lnTo>
                  <a:pt x="0" y="959100"/>
                </a:lnTo>
                <a:lnTo>
                  <a:pt x="0" y="0"/>
                </a:lnTo>
                <a:close/>
              </a:path>
            </a:pathLst>
          </a:custGeom>
          <a:blipFill>
            <a:blip r:embed="rId6"/>
            <a:stretch>
              <a:fillRect l="0" t="0" r="0" b="0"/>
            </a:stretch>
          </a:blipFill>
        </p:spPr>
      </p:sp>
      <p:sp>
        <p:nvSpPr>
          <p:cNvPr name="TextBox 21" id="21"/>
          <p:cNvSpPr txBox="true"/>
          <p:nvPr/>
        </p:nvSpPr>
        <p:spPr>
          <a:xfrm rot="0">
            <a:off x="6000409" y="4573593"/>
            <a:ext cx="5886144" cy="3648710"/>
          </a:xfrm>
          <a:prstGeom prst="rect">
            <a:avLst/>
          </a:prstGeom>
        </p:spPr>
        <p:txBody>
          <a:bodyPr anchor="t" rtlCol="false" tIns="0" lIns="0" bIns="0" rIns="0">
            <a:spAutoFit/>
          </a:bodyPr>
          <a:lstStyle/>
          <a:p>
            <a:pPr algn="just">
              <a:lnSpc>
                <a:spcPts val="3640"/>
              </a:lnSpc>
              <a:spcBef>
                <a:spcPct val="0"/>
              </a:spcBef>
            </a:pPr>
            <a:r>
              <a:rPr lang="en-US" sz="2600">
                <a:solidFill>
                  <a:srgbClr val="000000"/>
                </a:solidFill>
                <a:latin typeface="Garet"/>
              </a:rPr>
              <a:t>Lập trình viên phân tích lỗi  bằng cách ghi nhận lại các thay đổi trạng thái của chương trình và giá trị dữ liệu. Việc ưu tiên sẽ lỗi sẽ dựa trên mức độ ảnh hưởng của nó đến chức năng của chương trình. Đồng thời cần đề ra mốc thời gian cho việc sửa lỗi.</a:t>
            </a:r>
          </a:p>
        </p:txBody>
      </p:sp>
      <p:sp>
        <p:nvSpPr>
          <p:cNvPr name="TextBox 22" id="22"/>
          <p:cNvSpPr txBox="true"/>
          <p:nvPr/>
        </p:nvSpPr>
        <p:spPr>
          <a:xfrm rot="0">
            <a:off x="133413" y="4573593"/>
            <a:ext cx="5394533" cy="2277110"/>
          </a:xfrm>
          <a:prstGeom prst="rect">
            <a:avLst/>
          </a:prstGeom>
        </p:spPr>
        <p:txBody>
          <a:bodyPr anchor="t" rtlCol="false" tIns="0" lIns="0" bIns="0" rIns="0">
            <a:spAutoFit/>
          </a:bodyPr>
          <a:lstStyle/>
          <a:p>
            <a:pPr algn="just">
              <a:lnSpc>
                <a:spcPts val="3640"/>
              </a:lnSpc>
              <a:spcBef>
                <a:spcPct val="0"/>
              </a:spcBef>
            </a:pPr>
            <a:r>
              <a:rPr lang="en-US" sz="2600">
                <a:solidFill>
                  <a:srgbClr val="000000"/>
                </a:solidFill>
                <a:latin typeface="Garet"/>
              </a:rPr>
              <a:t>Các developer, tester và người dùng cuối báo cáo lỗi gặp phải khi testing hoặc sử dụng phần mềm. Developer định vị thành phần chương trình gây ra lỗi đó.</a:t>
            </a:r>
          </a:p>
        </p:txBody>
      </p:sp>
      <p:sp>
        <p:nvSpPr>
          <p:cNvPr name="TextBox 23" id="23"/>
          <p:cNvSpPr txBox="true"/>
          <p:nvPr/>
        </p:nvSpPr>
        <p:spPr>
          <a:xfrm rot="0">
            <a:off x="449756" y="1549071"/>
            <a:ext cx="9676414" cy="1226100"/>
          </a:xfrm>
          <a:prstGeom prst="rect">
            <a:avLst/>
          </a:prstGeom>
        </p:spPr>
        <p:txBody>
          <a:bodyPr anchor="t" rtlCol="false" tIns="0" lIns="0" bIns="0" rIns="0">
            <a:spAutoFit/>
          </a:bodyPr>
          <a:lstStyle/>
          <a:p>
            <a:pPr>
              <a:lnSpc>
                <a:spcPts val="9387"/>
              </a:lnSpc>
            </a:pPr>
            <a:r>
              <a:rPr lang="en-US" sz="8855" spc="-460">
                <a:solidFill>
                  <a:srgbClr val="FFFFFF"/>
                </a:solidFill>
                <a:latin typeface="Garet"/>
              </a:rPr>
              <a:t>Tổng quan Debug</a:t>
            </a:r>
          </a:p>
        </p:txBody>
      </p:sp>
      <p:sp>
        <p:nvSpPr>
          <p:cNvPr name="TextBox 24" id="24"/>
          <p:cNvSpPr txBox="true"/>
          <p:nvPr/>
        </p:nvSpPr>
        <p:spPr>
          <a:xfrm rot="0">
            <a:off x="449756" y="3126717"/>
            <a:ext cx="13162088" cy="810079"/>
          </a:xfrm>
          <a:prstGeom prst="rect">
            <a:avLst/>
          </a:prstGeom>
        </p:spPr>
        <p:txBody>
          <a:bodyPr anchor="t" rtlCol="false" tIns="0" lIns="0" bIns="0" rIns="0">
            <a:spAutoFit/>
          </a:bodyPr>
          <a:lstStyle/>
          <a:p>
            <a:pPr marL="1277781" indent="-638890" lvl="1">
              <a:lnSpc>
                <a:spcPts val="6273"/>
              </a:lnSpc>
              <a:buFont typeface="Arial"/>
              <a:buChar char="•"/>
            </a:pPr>
            <a:r>
              <a:rPr lang="en-US" sz="5918" spc="-307">
                <a:solidFill>
                  <a:srgbClr val="000000"/>
                </a:solidFill>
                <a:latin typeface="Garet"/>
              </a:rPr>
              <a:t>Quá trình Debug diễn ra thế nào ?</a:t>
            </a:r>
          </a:p>
        </p:txBody>
      </p:sp>
      <p:sp>
        <p:nvSpPr>
          <p:cNvPr name="TextBox 25" id="25"/>
          <p:cNvSpPr txBox="true"/>
          <p:nvPr/>
        </p:nvSpPr>
        <p:spPr>
          <a:xfrm rot="0">
            <a:off x="1156363" y="8519795"/>
            <a:ext cx="3348633" cy="738505"/>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Garet Bold"/>
              </a:rPr>
              <a:t>Xác định lỗi</a:t>
            </a:r>
          </a:p>
        </p:txBody>
      </p:sp>
      <p:sp>
        <p:nvSpPr>
          <p:cNvPr name="TextBox 26" id="26"/>
          <p:cNvSpPr txBox="true"/>
          <p:nvPr/>
        </p:nvSpPr>
        <p:spPr>
          <a:xfrm rot="0">
            <a:off x="7178826" y="8519795"/>
            <a:ext cx="3529310" cy="738505"/>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Garet Bold"/>
              </a:rPr>
              <a:t>Phân tích lỗi</a:t>
            </a:r>
          </a:p>
        </p:txBody>
      </p:sp>
      <p:sp>
        <p:nvSpPr>
          <p:cNvPr name="TextBox 27" id="27"/>
          <p:cNvSpPr txBox="true"/>
          <p:nvPr/>
        </p:nvSpPr>
        <p:spPr>
          <a:xfrm rot="0">
            <a:off x="12393848" y="4573593"/>
            <a:ext cx="5725907" cy="2734310"/>
          </a:xfrm>
          <a:prstGeom prst="rect">
            <a:avLst/>
          </a:prstGeom>
        </p:spPr>
        <p:txBody>
          <a:bodyPr anchor="t" rtlCol="false" tIns="0" lIns="0" bIns="0" rIns="0">
            <a:spAutoFit/>
          </a:bodyPr>
          <a:lstStyle/>
          <a:p>
            <a:pPr algn="just">
              <a:lnSpc>
                <a:spcPts val="3640"/>
              </a:lnSpc>
              <a:spcBef>
                <a:spcPct val="0"/>
              </a:spcBef>
            </a:pPr>
            <a:r>
              <a:rPr lang="en-US" sz="2600">
                <a:solidFill>
                  <a:srgbClr val="000000"/>
                </a:solidFill>
                <a:latin typeface="Garet"/>
              </a:rPr>
              <a:t>Các developer thực hiện sửa lỗi và chạy các test để đảm bảo chương trình tiếp tục hoạt động như mong muốn. Đồng thời có thể viết thêm các test để kiểm tra.</a:t>
            </a:r>
          </a:p>
        </p:txBody>
      </p:sp>
      <p:sp>
        <p:nvSpPr>
          <p:cNvPr name="TextBox 28" id="28"/>
          <p:cNvSpPr txBox="true"/>
          <p:nvPr/>
        </p:nvSpPr>
        <p:spPr>
          <a:xfrm rot="0">
            <a:off x="12529155" y="8519795"/>
            <a:ext cx="5455295" cy="738505"/>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Garet Bold"/>
              </a:rPr>
              <a:t>Sữa lỗi và xác nhận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9368" y="0"/>
            <a:ext cx="19237368" cy="2869542"/>
            <a:chOff x="0" y="0"/>
            <a:chExt cx="5066632" cy="755764"/>
          </a:xfrm>
        </p:grpSpPr>
        <p:sp>
          <p:nvSpPr>
            <p:cNvPr name="Freeform 3" id="3"/>
            <p:cNvSpPr/>
            <p:nvPr/>
          </p:nvSpPr>
          <p:spPr>
            <a:xfrm flipH="false" flipV="false" rot="0">
              <a:off x="0" y="0"/>
              <a:ext cx="5066632" cy="755764"/>
            </a:xfrm>
            <a:custGeom>
              <a:avLst/>
              <a:gdLst/>
              <a:ahLst/>
              <a:cxnLst/>
              <a:rect r="r" b="b" t="t" l="l"/>
              <a:pathLst>
                <a:path h="755764" w="5066632">
                  <a:moveTo>
                    <a:pt x="0" y="0"/>
                  </a:moveTo>
                  <a:lnTo>
                    <a:pt x="5066632" y="0"/>
                  </a:lnTo>
                  <a:lnTo>
                    <a:pt x="5066632" y="755764"/>
                  </a:lnTo>
                  <a:lnTo>
                    <a:pt x="0" y="755764"/>
                  </a:lnTo>
                  <a:close/>
                </a:path>
              </a:pathLst>
            </a:custGeom>
            <a:solidFill>
              <a:srgbClr val="F45D3D"/>
            </a:solidFill>
          </p:spPr>
        </p:sp>
        <p:sp>
          <p:nvSpPr>
            <p:cNvPr name="TextBox 4" id="4"/>
            <p:cNvSpPr txBox="true"/>
            <p:nvPr/>
          </p:nvSpPr>
          <p:spPr>
            <a:xfrm>
              <a:off x="0" y="-38100"/>
              <a:ext cx="5066632" cy="79386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9756" y="449756"/>
            <a:ext cx="834086" cy="8340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477461" y="470600"/>
            <a:ext cx="792400" cy="792400"/>
          </a:xfrm>
          <a:custGeom>
            <a:avLst/>
            <a:gdLst/>
            <a:ahLst/>
            <a:cxnLst/>
            <a:rect r="r" b="b" t="t" l="l"/>
            <a:pathLst>
              <a:path h="792400" w="792400">
                <a:moveTo>
                  <a:pt x="0" y="0"/>
                </a:moveTo>
                <a:lnTo>
                  <a:pt x="792400" y="0"/>
                </a:lnTo>
                <a:lnTo>
                  <a:pt x="792400" y="792399"/>
                </a:lnTo>
                <a:lnTo>
                  <a:pt x="0" y="792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49756" y="1549071"/>
            <a:ext cx="9676414" cy="1226100"/>
          </a:xfrm>
          <a:prstGeom prst="rect">
            <a:avLst/>
          </a:prstGeom>
        </p:spPr>
        <p:txBody>
          <a:bodyPr anchor="t" rtlCol="false" tIns="0" lIns="0" bIns="0" rIns="0">
            <a:spAutoFit/>
          </a:bodyPr>
          <a:lstStyle/>
          <a:p>
            <a:pPr>
              <a:lnSpc>
                <a:spcPts val="9387"/>
              </a:lnSpc>
            </a:pPr>
            <a:r>
              <a:rPr lang="en-US" sz="8855" spc="-460">
                <a:solidFill>
                  <a:srgbClr val="FFFFFF"/>
                </a:solidFill>
                <a:latin typeface="Garet"/>
              </a:rPr>
              <a:t>Tổng quan Debug</a:t>
            </a:r>
          </a:p>
        </p:txBody>
      </p:sp>
      <p:sp>
        <p:nvSpPr>
          <p:cNvPr name="TextBox 10" id="10"/>
          <p:cNvSpPr txBox="true"/>
          <p:nvPr/>
        </p:nvSpPr>
        <p:spPr>
          <a:xfrm rot="0">
            <a:off x="449756" y="3126717"/>
            <a:ext cx="13162088" cy="810079"/>
          </a:xfrm>
          <a:prstGeom prst="rect">
            <a:avLst/>
          </a:prstGeom>
        </p:spPr>
        <p:txBody>
          <a:bodyPr anchor="t" rtlCol="false" tIns="0" lIns="0" bIns="0" rIns="0">
            <a:spAutoFit/>
          </a:bodyPr>
          <a:lstStyle/>
          <a:p>
            <a:pPr marL="1277781" indent="-638890" lvl="1">
              <a:lnSpc>
                <a:spcPts val="6273"/>
              </a:lnSpc>
              <a:buFont typeface="Arial"/>
              <a:buChar char="•"/>
            </a:pPr>
            <a:r>
              <a:rPr lang="en-US" sz="5918" spc="-307">
                <a:solidFill>
                  <a:srgbClr val="000000"/>
                </a:solidFill>
                <a:latin typeface="Garet"/>
              </a:rPr>
              <a:t>Các lỗi thường gặp khi Debug</a:t>
            </a:r>
          </a:p>
        </p:txBody>
      </p:sp>
      <p:sp>
        <p:nvSpPr>
          <p:cNvPr name="TextBox 11" id="11"/>
          <p:cNvSpPr txBox="true"/>
          <p:nvPr/>
        </p:nvSpPr>
        <p:spPr>
          <a:xfrm rot="0">
            <a:off x="510541" y="4424045"/>
            <a:ext cx="17777459" cy="613410"/>
          </a:xfrm>
          <a:prstGeom prst="rect">
            <a:avLst/>
          </a:prstGeom>
        </p:spPr>
        <p:txBody>
          <a:bodyPr anchor="t" rtlCol="false" tIns="0" lIns="0" bIns="0" rIns="0">
            <a:spAutoFit/>
          </a:bodyPr>
          <a:lstStyle/>
          <a:p>
            <a:pPr>
              <a:lnSpc>
                <a:spcPts val="5040"/>
              </a:lnSpc>
              <a:spcBef>
                <a:spcPct val="0"/>
              </a:spcBef>
            </a:pPr>
            <a:r>
              <a:rPr lang="en-US" sz="3600">
                <a:solidFill>
                  <a:srgbClr val="000000"/>
                </a:solidFill>
                <a:latin typeface="Open Sans Bold"/>
              </a:rPr>
              <a:t>Syntax error: </a:t>
            </a:r>
            <a:r>
              <a:rPr lang="en-US" sz="3600">
                <a:solidFill>
                  <a:srgbClr val="000000"/>
                </a:solidFill>
                <a:latin typeface="Open Sans"/>
              </a:rPr>
              <a:t>Xảy ra khi dùng sai cú pháp (chính tả) của ngôn ngữ lập trình</a:t>
            </a:r>
            <a:r>
              <a:rPr lang="en-US" sz="3600">
                <a:solidFill>
                  <a:srgbClr val="000000"/>
                </a:solidFill>
                <a:latin typeface="Open Sans Bold"/>
              </a:rPr>
              <a:t> </a:t>
            </a:r>
          </a:p>
        </p:txBody>
      </p:sp>
      <p:sp>
        <p:nvSpPr>
          <p:cNvPr name="TextBox 12" id="12"/>
          <p:cNvSpPr txBox="true"/>
          <p:nvPr/>
        </p:nvSpPr>
        <p:spPr>
          <a:xfrm rot="0">
            <a:off x="449756" y="7406005"/>
            <a:ext cx="17838244" cy="1251585"/>
          </a:xfrm>
          <a:prstGeom prst="rect">
            <a:avLst/>
          </a:prstGeom>
        </p:spPr>
        <p:txBody>
          <a:bodyPr anchor="t" rtlCol="false" tIns="0" lIns="0" bIns="0" rIns="0">
            <a:spAutoFit/>
          </a:bodyPr>
          <a:lstStyle/>
          <a:p>
            <a:pPr>
              <a:lnSpc>
                <a:spcPts val="5040"/>
              </a:lnSpc>
              <a:spcBef>
                <a:spcPct val="0"/>
              </a:spcBef>
            </a:pPr>
            <a:r>
              <a:rPr lang="en-US" sz="3600">
                <a:solidFill>
                  <a:srgbClr val="000000"/>
                </a:solidFill>
                <a:latin typeface="Open Sans Bold"/>
              </a:rPr>
              <a:t>Logic error: </a:t>
            </a:r>
            <a:r>
              <a:rPr lang="en-US" sz="3600">
                <a:solidFill>
                  <a:srgbClr val="000000"/>
                </a:solidFill>
                <a:latin typeface="Open Sans"/>
              </a:rPr>
              <a:t>Xảy ra khi lập trình thiếu hoặc sai các bước của một giải thuật hay quy trình xử lý (vòng for hoặc if-else, ...)</a:t>
            </a:r>
            <a:r>
              <a:rPr lang="en-US" sz="3600">
                <a:solidFill>
                  <a:srgbClr val="000000"/>
                </a:solidFill>
                <a:latin typeface="Open Sans Bold"/>
              </a:rPr>
              <a:t> </a:t>
            </a:r>
          </a:p>
        </p:txBody>
      </p:sp>
      <p:sp>
        <p:nvSpPr>
          <p:cNvPr name="TextBox 13" id="13"/>
          <p:cNvSpPr txBox="true"/>
          <p:nvPr/>
        </p:nvSpPr>
        <p:spPr>
          <a:xfrm rot="0">
            <a:off x="449756" y="5390515"/>
            <a:ext cx="17838244" cy="1710690"/>
          </a:xfrm>
          <a:prstGeom prst="rect">
            <a:avLst/>
          </a:prstGeom>
        </p:spPr>
        <p:txBody>
          <a:bodyPr anchor="t" rtlCol="false" tIns="0" lIns="0" bIns="0" rIns="0">
            <a:spAutoFit/>
          </a:bodyPr>
          <a:lstStyle/>
          <a:p>
            <a:pPr>
              <a:lnSpc>
                <a:spcPts val="4500"/>
              </a:lnSpc>
            </a:pPr>
            <a:r>
              <a:rPr lang="en-US" sz="3600">
                <a:solidFill>
                  <a:srgbClr val="000000"/>
                </a:solidFill>
                <a:latin typeface="Open Sans Bold"/>
              </a:rPr>
              <a:t>Runtime error: </a:t>
            </a:r>
            <a:r>
              <a:rPr lang="en-US" sz="3600">
                <a:solidFill>
                  <a:srgbClr val="000000"/>
                </a:solidFill>
                <a:latin typeface="Open Sans"/>
              </a:rPr>
              <a:t>Xảy ra trong lúc chương trình đang chạy, nguyên nhân có thể liên quan đến việc sử dụng không gian địa chỉ nhớ (tràn, cấp phát thiếu vùng nhớ, null, ...)</a:t>
            </a:r>
          </a:p>
        </p:txBody>
      </p:sp>
      <p:sp>
        <p:nvSpPr>
          <p:cNvPr name="TextBox 14" id="14"/>
          <p:cNvSpPr txBox="true"/>
          <p:nvPr/>
        </p:nvSpPr>
        <p:spPr>
          <a:xfrm rot="0">
            <a:off x="510541" y="8962390"/>
            <a:ext cx="17777459" cy="613410"/>
          </a:xfrm>
          <a:prstGeom prst="rect">
            <a:avLst/>
          </a:prstGeom>
        </p:spPr>
        <p:txBody>
          <a:bodyPr anchor="t" rtlCol="false" tIns="0" lIns="0" bIns="0" rIns="0">
            <a:spAutoFit/>
          </a:bodyPr>
          <a:lstStyle/>
          <a:p>
            <a:pPr>
              <a:lnSpc>
                <a:spcPts val="5040"/>
              </a:lnSpc>
              <a:spcBef>
                <a:spcPct val="0"/>
              </a:spcBef>
            </a:pPr>
            <a:r>
              <a:rPr lang="en-US" sz="3600">
                <a:solidFill>
                  <a:srgbClr val="000000"/>
                </a:solidFill>
                <a:latin typeface="Open Sans Bold"/>
              </a:rPr>
              <a:t>Semantic error:  </a:t>
            </a:r>
            <a:r>
              <a:rPr lang="en-US" sz="3600">
                <a:solidFill>
                  <a:srgbClr val="000000"/>
                </a:solidFill>
                <a:latin typeface="Open Sans"/>
              </a:rPr>
              <a:t>Xảy ra khi sử dùng sai ý nghĩa các cú pháp (độ ưu tiên toán tử,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404377" y="4781323"/>
            <a:ext cx="8648118" cy="1600654"/>
          </a:xfrm>
          <a:prstGeom prst="rect">
            <a:avLst/>
          </a:prstGeom>
        </p:spPr>
        <p:txBody>
          <a:bodyPr anchor="t" rtlCol="false" tIns="0" lIns="0" bIns="0" rIns="0">
            <a:spAutoFit/>
          </a:bodyPr>
          <a:lstStyle/>
          <a:p>
            <a:pPr>
              <a:lnSpc>
                <a:spcPts val="6273"/>
              </a:lnSpc>
            </a:pPr>
            <a:r>
              <a:rPr lang="en-US" sz="5918" spc="-307">
                <a:solidFill>
                  <a:srgbClr val="000000"/>
                </a:solidFill>
                <a:latin typeface="Garet Bold"/>
              </a:rPr>
              <a:t>Debug trong Android Studio</a:t>
            </a:r>
          </a:p>
        </p:txBody>
      </p:sp>
      <p:grpSp>
        <p:nvGrpSpPr>
          <p:cNvPr name="Group 3" id="3"/>
          <p:cNvGrpSpPr>
            <a:grpSpLocks noChangeAspect="true"/>
          </p:cNvGrpSpPr>
          <p:nvPr/>
        </p:nvGrpSpPr>
        <p:grpSpPr>
          <a:xfrm rot="1467338">
            <a:off x="5701075" y="-617874"/>
            <a:ext cx="3828226" cy="7574803"/>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 id="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2961" t="0" r="-15484" b="0"/>
              </a:stretch>
            </a:blipFill>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7" id="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3" id="13"/>
          <p:cNvGrpSpPr>
            <a:grpSpLocks noChangeAspect="true"/>
          </p:cNvGrpSpPr>
          <p:nvPr/>
        </p:nvGrpSpPr>
        <p:grpSpPr>
          <a:xfrm rot="1467338">
            <a:off x="2346721" y="6597433"/>
            <a:ext cx="3828226" cy="7574803"/>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1263" t="0" r="-31263"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3" id="23"/>
          <p:cNvGrpSpPr>
            <a:grpSpLocks noChangeAspect="true"/>
          </p:cNvGrpSpPr>
          <p:nvPr/>
        </p:nvGrpSpPr>
        <p:grpSpPr>
          <a:xfrm rot="1467338">
            <a:off x="464075" y="666463"/>
            <a:ext cx="3828226" cy="7574803"/>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3" id="33"/>
          <p:cNvGrpSpPr>
            <a:grpSpLocks noChangeAspect="true"/>
          </p:cNvGrpSpPr>
          <p:nvPr/>
        </p:nvGrpSpPr>
        <p:grpSpPr>
          <a:xfrm rot="1467338">
            <a:off x="-3031017" y="7862175"/>
            <a:ext cx="3828226" cy="7574803"/>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189" t="0" r="-22189" b="0"/>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43" id="43"/>
          <p:cNvGrpSpPr>
            <a:grpSpLocks noChangeAspect="true"/>
          </p:cNvGrpSpPr>
          <p:nvPr/>
        </p:nvGrpSpPr>
        <p:grpSpPr>
          <a:xfrm rot="1467338">
            <a:off x="3774399" y="-6724853"/>
            <a:ext cx="3828226" cy="7574803"/>
            <a:chOff x="0" y="0"/>
            <a:chExt cx="2620010" cy="5184140"/>
          </a:xfrm>
        </p:grpSpPr>
        <p:sp>
          <p:nvSpPr>
            <p:cNvPr name="Freeform 44" id="4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5" id="4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2189" t="0" r="-22189" b="0"/>
              </a:stretch>
            </a:blipFill>
          </p:spPr>
        </p:sp>
        <p:sp>
          <p:nvSpPr>
            <p:cNvPr name="Freeform 46" id="4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47" id="4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48" id="4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9" id="4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50" id="5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51" id="5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52" id="5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53" id="53"/>
          <p:cNvGrpSpPr>
            <a:grpSpLocks noChangeAspect="true"/>
          </p:cNvGrpSpPr>
          <p:nvPr/>
        </p:nvGrpSpPr>
        <p:grpSpPr>
          <a:xfrm rot="1467338">
            <a:off x="-3031017" y="-2125649"/>
            <a:ext cx="3828226" cy="7574803"/>
            <a:chOff x="0" y="0"/>
            <a:chExt cx="2620010" cy="5184140"/>
          </a:xfrm>
        </p:grpSpPr>
        <p:sp>
          <p:nvSpPr>
            <p:cNvPr name="Freeform 54" id="5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5" id="5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2189" t="0" r="-22189" b="0"/>
              </a:stretch>
            </a:blipFill>
          </p:spPr>
        </p:sp>
        <p:sp>
          <p:nvSpPr>
            <p:cNvPr name="Freeform 56" id="5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57" id="5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58" id="5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59" id="5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60" id="6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61" id="6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62" id="6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DAF_Op06wgA</dc:identifier>
  <dcterms:modified xsi:type="dcterms:W3CDTF">2011-08-01T06:04:30Z</dcterms:modified>
  <cp:revision>1</cp:revision>
  <dc:title>Présentation application mobile professionnelle simple moderne rouge</dc:title>
</cp:coreProperties>
</file>